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609" r:id="rId3"/>
    <p:sldId id="761" r:id="rId4"/>
    <p:sldId id="757" r:id="rId5"/>
    <p:sldId id="758" r:id="rId6"/>
    <p:sldId id="726" r:id="rId7"/>
    <p:sldId id="628" r:id="rId8"/>
    <p:sldId id="629" r:id="rId9"/>
    <p:sldId id="731" r:id="rId10"/>
    <p:sldId id="732" r:id="rId11"/>
    <p:sldId id="733" r:id="rId12"/>
    <p:sldId id="734" r:id="rId13"/>
    <p:sldId id="735" r:id="rId14"/>
    <p:sldId id="736" r:id="rId15"/>
    <p:sldId id="737" r:id="rId16"/>
    <p:sldId id="738" r:id="rId17"/>
    <p:sldId id="739" r:id="rId18"/>
    <p:sldId id="740" r:id="rId19"/>
    <p:sldId id="741" r:id="rId20"/>
    <p:sldId id="742" r:id="rId21"/>
    <p:sldId id="743" r:id="rId22"/>
    <p:sldId id="760" r:id="rId23"/>
    <p:sldId id="744" r:id="rId24"/>
    <p:sldId id="759" r:id="rId25"/>
    <p:sldId id="745" r:id="rId26"/>
    <p:sldId id="747" r:id="rId27"/>
    <p:sldId id="748" r:id="rId28"/>
    <p:sldId id="749" r:id="rId29"/>
    <p:sldId id="750" r:id="rId30"/>
    <p:sldId id="751" r:id="rId31"/>
    <p:sldId id="752" r:id="rId32"/>
    <p:sldId id="753" r:id="rId33"/>
    <p:sldId id="754" r:id="rId34"/>
    <p:sldId id="755" r:id="rId35"/>
    <p:sldId id="756"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3399"/>
    <a:srgbClr val="336699"/>
    <a:srgbClr val="008080"/>
    <a:srgbClr val="009999"/>
    <a:srgbClr val="FF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76" autoAdjust="0"/>
    <p:restoredTop sz="94636" autoAdjust="0"/>
  </p:normalViewPr>
  <p:slideViewPr>
    <p:cSldViewPr>
      <p:cViewPr varScale="1">
        <p:scale>
          <a:sx n="103" d="100"/>
          <a:sy n="103" d="100"/>
        </p:scale>
        <p:origin x="-11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42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74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74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r>
              <a:rPr lang="en-US"/>
              <a:t>test lecture 1</a:t>
            </a:r>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C28849D-2D2E-4C4D-A0E7-0A45EB3B192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CB3C7EBE-04AB-4BB8-B458-AA99AA531D9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F109AA0-A99B-409B-9101-964731BC131E}" type="slidenum">
              <a:rPr lang="en-US" smtClean="0"/>
              <a:pPr/>
              <a:t>1</a:t>
            </a:fld>
            <a:endParaRPr lang="en-US" dirty="0" smtClean="0"/>
          </a:p>
        </p:txBody>
      </p:sp>
      <p:sp>
        <p:nvSpPr>
          <p:cNvPr id="63491" name="Rectangle 1026"/>
          <p:cNvSpPr>
            <a:spLocks noGrp="1" noRot="1" noChangeAspect="1" noChangeArrowheads="1" noTextEdit="1"/>
          </p:cNvSpPr>
          <p:nvPr>
            <p:ph type="sldImg"/>
          </p:nvPr>
        </p:nvSpPr>
        <p:spPr>
          <a:ln/>
        </p:spPr>
      </p:sp>
      <p:sp>
        <p:nvSpPr>
          <p:cNvPr id="63492" name="Rectangle 1027"/>
          <p:cNvSpPr>
            <a:spLocks noGrp="1" noChangeArrowheads="1"/>
          </p:cNvSpPr>
          <p:nvPr>
            <p:ph type="body" idx="1"/>
          </p:nvPr>
        </p:nvSpPr>
        <p:spPr>
          <a:noFill/>
          <a:ln/>
        </p:spPr>
        <p:txBody>
          <a:bodyPr/>
          <a:lstStyle/>
          <a:p>
            <a:pPr marL="228600" indent="-228600"/>
            <a:r>
              <a:rPr lang="en-US" dirty="0"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15173D8-EF91-413D-AA9A-D003BF76F5AC}" type="slidenum">
              <a:rPr lang="en-US" smtClean="0"/>
              <a:pPr/>
              <a:t>10</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smtClean="0"/>
              <a:t>15 sepcial scores - unusual verba;lizations and aggressive movement</a:t>
            </a:r>
          </a:p>
          <a:p>
            <a:endParaRPr lang="en-US" smtClean="0"/>
          </a:p>
          <a:p>
            <a:r>
              <a:rPr lang="en-US" smtClean="0"/>
              <a:t>Special indices - reorg and comparisons of scores from different catgeories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5C36C59E-07F3-487B-8803-C94742C92992}"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EC5EA76E-F6B3-48EF-A82C-2D6ED4F7B8CC}"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180239C8-54A3-4971-BCDB-2FAF67B11124}"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4799835-877A-440A-B782-2CDCF05AE21E}" type="slidenum">
              <a:rPr lang="en-US" smtClean="0"/>
              <a:pPr/>
              <a:t>14</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smtClean="0"/>
              <a:t>15 sepcial scores - unusual verba;lizations and aggressive movement</a:t>
            </a:r>
          </a:p>
          <a:p>
            <a:endParaRPr lang="en-US" smtClean="0"/>
          </a:p>
          <a:p>
            <a:r>
              <a:rPr lang="en-US" smtClean="0"/>
              <a:t>Special indices - reorg and comparisons of scores from different catgeories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0AF59D8E-BC9A-4B88-A475-202DCD4409FC}"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A9139F89-8BB8-4AA6-9A36-665F9F093280}"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5F0D1C12-1415-499C-BFA3-223A98E0B2D9}"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3B7CF86B-F4FA-4E7D-A3B8-7A526601A68F}"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954BA0EA-B129-42E9-BB7E-0C011EBB907B}"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3692C8D-38BF-41F9-8BF4-D44475A2584C}" type="slidenum">
              <a:rPr lang="en-US" smtClean="0"/>
              <a:pPr/>
              <a:t>2</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smtClean="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E7FCA58A-E126-4820-99F5-3170628F9071}"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fld id="{418A9459-E299-4B85-A13C-6058FCF8AEA3}"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fld id="{418A9459-E299-4B85-A13C-6058FCF8AEA3}"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930F74C7-BB5B-43B8-ADE3-D19B4186ED67}"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Slide Number Placeholder 3"/>
          <p:cNvSpPr>
            <a:spLocks noGrp="1"/>
          </p:cNvSpPr>
          <p:nvPr>
            <p:ph type="sldNum" sz="quarter" idx="5"/>
          </p:nvPr>
        </p:nvSpPr>
        <p:spPr>
          <a:noFill/>
        </p:spPr>
        <p:txBody>
          <a:bodyPr/>
          <a:lstStyle/>
          <a:p>
            <a:fld id="{A304FB7A-2FEF-464F-8A7B-3B3577DD2528}"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fld id="{D8186D92-D39B-40AB-A037-41662DD6157E}"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Slide Number Placeholder 3"/>
          <p:cNvSpPr>
            <a:spLocks noGrp="1"/>
          </p:cNvSpPr>
          <p:nvPr>
            <p:ph type="sldNum" sz="quarter" idx="5"/>
          </p:nvPr>
        </p:nvSpPr>
        <p:spPr>
          <a:noFill/>
        </p:spPr>
        <p:txBody>
          <a:bodyPr/>
          <a:lstStyle/>
          <a:p>
            <a:fld id="{888A8C99-99D3-4E63-9457-CDA2A182F2BB}"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C9084D55-F643-45E0-9A2A-23CF9F92739F}"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fld id="{49F70B39-D49A-4A01-8464-B378EF52C26D}"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fld id="{0CE5A0E0-48B2-4B8E-A2C3-10781AAD22A4}"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3692C8D-38BF-41F9-8BF4-D44475A2584C}" type="slidenum">
              <a:rPr lang="en-US" smtClean="0"/>
              <a:pPr/>
              <a:t>3</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smtClean="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a:spLocks noGrp="1"/>
          </p:cNvSpPr>
          <p:nvPr>
            <p:ph type="sldNum" sz="quarter" idx="5"/>
          </p:nvPr>
        </p:nvSpPr>
        <p:spPr>
          <a:noFill/>
        </p:spPr>
        <p:txBody>
          <a:bodyPr/>
          <a:lstStyle/>
          <a:p>
            <a:fld id="{A617BAB3-8761-4D1B-AE40-18E26D93A44C}"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fld id="{CD74B2F1-201E-4C70-B42D-B640CF05E40D}"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p>
        </p:txBody>
      </p:sp>
      <p:sp>
        <p:nvSpPr>
          <p:cNvPr id="69636" name="Slide Number Placeholder 3"/>
          <p:cNvSpPr>
            <a:spLocks noGrp="1"/>
          </p:cNvSpPr>
          <p:nvPr>
            <p:ph type="sldNum" sz="quarter" idx="5"/>
          </p:nvPr>
        </p:nvSpPr>
        <p:spPr>
          <a:noFill/>
        </p:spPr>
        <p:txBody>
          <a:bodyPr/>
          <a:lstStyle/>
          <a:p>
            <a:fld id="{211A2308-B0D5-4DCF-A8D5-E420803C8D24}"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02149949-A709-44BC-9BC6-232239FFB77F}"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71684" name="Slide Number Placeholder 3"/>
          <p:cNvSpPr>
            <a:spLocks noGrp="1"/>
          </p:cNvSpPr>
          <p:nvPr>
            <p:ph type="sldNum" sz="quarter" idx="5"/>
          </p:nvPr>
        </p:nvSpPr>
        <p:spPr>
          <a:noFill/>
        </p:spPr>
        <p:txBody>
          <a:bodyPr/>
          <a:lstStyle/>
          <a:p>
            <a:fld id="{A84E2767-DAB2-4278-987E-A383EBC6C0BF}"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D17CD4-0124-45CE-B570-4F794FE666A3}" type="slidenum">
              <a:rPr lang="en-US" smtClean="0"/>
              <a:pPr/>
              <a:t>35</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3982A58C-2295-4D5A-8F4E-D7EF6C0B7945}"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p>
        </p:txBody>
      </p:sp>
      <p:sp>
        <p:nvSpPr>
          <p:cNvPr id="77828" name="Slide Number Placeholder 3"/>
          <p:cNvSpPr>
            <a:spLocks noGrp="1"/>
          </p:cNvSpPr>
          <p:nvPr>
            <p:ph type="sldNum" sz="quarter" idx="5"/>
          </p:nvPr>
        </p:nvSpPr>
        <p:spPr>
          <a:noFill/>
        </p:spPr>
        <p:txBody>
          <a:bodyPr/>
          <a:lstStyle/>
          <a:p>
            <a:fld id="{DD8902BC-EC60-482B-940A-A56F5F6FFB48}"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204C484-FB6A-418E-8D4D-9B19F2AD1807}" type="slidenum">
              <a:rPr lang="en-US" smtClean="0"/>
              <a:pPr/>
              <a:t>6</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84E905C-B725-403F-B465-AC17D175BB06}" type="slidenum">
              <a:rPr lang="en-US" smtClean="0"/>
              <a:pPr/>
              <a:t>7</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r>
              <a:rPr lang="en-US" dirty="0"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3E4E60A-78C8-4B6A-B441-4C2307682D47}" type="slidenum">
              <a:rPr lang="en-US" smtClean="0"/>
              <a:pPr/>
              <a:t>8</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en-US"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A2F03EA-4B72-49C7-BB44-BFD0A5332425}" type="slidenum">
              <a:rPr lang="en-US" smtClean="0"/>
              <a:pPr/>
              <a:t>9</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smtClean="0"/>
              <a:t>15 sepcial scores - unusual verba;lizations and aggressive movement</a:t>
            </a:r>
          </a:p>
          <a:p>
            <a:endParaRPr lang="en-US" smtClean="0"/>
          </a:p>
          <a:p>
            <a:r>
              <a:rPr lang="en-US" smtClean="0"/>
              <a:t>Special indices - reorg and comparisons of scores from different catgeories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pPr>
              <a:defRPr/>
            </a:pPr>
            <a:endParaRPr lang="en-US"/>
          </a:p>
        </p:txBody>
      </p:sp>
      <p:sp>
        <p:nvSpPr>
          <p:cNvPr id="5" name="Arc 3"/>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lstStyle/>
          <a:p>
            <a:pPr>
              <a:defRPr/>
            </a:pPr>
            <a:endParaRPr kumimoji="1" lang="en-US" sz="2400"/>
          </a:p>
        </p:txBody>
      </p:sp>
      <p:sp>
        <p:nvSpPr>
          <p:cNvPr id="3076"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fld id="{5037EBBE-EEF8-4276-A9D4-8C033B8A5DD4}" type="datetime1">
              <a:rPr lang="en-US"/>
              <a:pPr>
                <a:defRPr/>
              </a:pPr>
              <a:t>11/4/2010</a:t>
            </a:fld>
            <a:endParaRPr lang="en-US"/>
          </a:p>
        </p:txBody>
      </p:sp>
      <p:sp>
        <p:nvSpPr>
          <p:cNvPr id="7" name="Rectangle 7"/>
          <p:cNvSpPr>
            <a:spLocks noGrp="1" noChangeArrowheads="1"/>
          </p:cNvSpPr>
          <p:nvPr>
            <p:ph type="ftr" sz="quarter" idx="11"/>
          </p:nvPr>
        </p:nvSpPr>
        <p:spPr/>
        <p:txBody>
          <a:bodyPr/>
          <a:lstStyle>
            <a:lvl1pPr>
              <a:defRPr/>
            </a:lvl1pPr>
          </a:lstStyle>
          <a:p>
            <a:pPr>
              <a:defRPr/>
            </a:pPr>
            <a:endParaRPr lang="en-US"/>
          </a:p>
        </p:txBody>
      </p:sp>
      <p:sp>
        <p:nvSpPr>
          <p:cNvPr id="8" name="Rectangle 8"/>
          <p:cNvSpPr>
            <a:spLocks noGrp="1" noChangeArrowheads="1"/>
          </p:cNvSpPr>
          <p:nvPr>
            <p:ph type="sldNum" sz="quarter" idx="12"/>
          </p:nvPr>
        </p:nvSpPr>
        <p:spPr/>
        <p:txBody>
          <a:bodyPr/>
          <a:lstStyle>
            <a:lvl1pPr>
              <a:defRPr/>
            </a:lvl1pPr>
          </a:lstStyle>
          <a:p>
            <a:pPr>
              <a:defRPr/>
            </a:pPr>
            <a:fld id="{CADE256B-BCB0-4B9D-BE95-C3A69B7FCC8D}"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fld id="{64BBEECC-DE5D-4EB0-84F1-2EB18D0B9C11}" type="datetime1">
              <a:rPr lang="en-US"/>
              <a:pPr>
                <a:defRPr/>
              </a:pPr>
              <a:t>11/4/2010</a:t>
            </a:fld>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4C7FABDD-0EF8-45DD-BA2C-593B973A5D21}"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3048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04800"/>
            <a:ext cx="5562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fld id="{C46388DB-8CE7-40BA-B7EE-3361EB1ECA9F}" type="datetime1">
              <a:rPr lang="en-US"/>
              <a:pPr>
                <a:defRPr/>
              </a:pPr>
              <a:t>11/4/2010</a:t>
            </a:fld>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CE6EC6A0-5A0F-4FE3-99B2-AF3549300BB7}"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fld id="{7B949E3B-965F-47EA-8530-D8116EF2AC23}" type="datetime1">
              <a:rPr lang="en-US"/>
              <a:pPr>
                <a:defRPr/>
              </a:pPr>
              <a:t>11/4/2010</a:t>
            </a:fld>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BABEF5DB-3279-42A3-B024-91A3D92B682F}"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fld id="{3A640B09-73D6-487F-8C70-37E04047963E}" type="datetime1">
              <a:rPr lang="en-US"/>
              <a:pPr>
                <a:defRPr/>
              </a:pPr>
              <a:t>11/4/2010</a:t>
            </a:fld>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00A4A9CD-54DD-4951-AE49-1F0D6EF37A20}"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6957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6957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fld id="{6C7516AA-0DD7-4212-9A7A-BF2A0063B648}" type="datetime1">
              <a:rPr lang="en-US"/>
              <a:pPr>
                <a:defRPr/>
              </a:pPr>
              <a:t>11/4/2010</a:t>
            </a:fld>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D9354D57-0077-4993-8CAF-7998925B06DA}"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a:defRPr/>
            </a:lvl1pPr>
          </a:lstStyle>
          <a:p>
            <a:pPr>
              <a:defRPr/>
            </a:pPr>
            <a:fld id="{25E724C4-5CE7-4EDE-A697-CE2F38210EFA}" type="datetime1">
              <a:rPr lang="en-US"/>
              <a:pPr>
                <a:defRPr/>
              </a:pPr>
              <a:t>11/4/2010</a:t>
            </a:fld>
            <a:endParaRPr lang="en-US"/>
          </a:p>
        </p:txBody>
      </p:sp>
      <p:sp>
        <p:nvSpPr>
          <p:cNvPr id="8" name="Rectangle 6"/>
          <p:cNvSpPr>
            <a:spLocks noGrp="1" noChangeArrowheads="1"/>
          </p:cNvSpPr>
          <p:nvPr>
            <p:ph type="ftr" sz="quarter" idx="11"/>
          </p:nvPr>
        </p:nvSpPr>
        <p:spPr/>
        <p:txBody>
          <a:bodyPr/>
          <a:lstStyle>
            <a:lvl1pPr>
              <a:defRPr/>
            </a:lvl1pPr>
          </a:lstStyle>
          <a:p>
            <a:pPr>
              <a:defRPr/>
            </a:pPr>
            <a:endParaRPr lang="en-US"/>
          </a:p>
        </p:txBody>
      </p:sp>
      <p:sp>
        <p:nvSpPr>
          <p:cNvPr id="9" name="Rectangle 7"/>
          <p:cNvSpPr>
            <a:spLocks noGrp="1" noChangeArrowheads="1"/>
          </p:cNvSpPr>
          <p:nvPr>
            <p:ph type="sldNum" sz="quarter" idx="12"/>
          </p:nvPr>
        </p:nvSpPr>
        <p:spPr/>
        <p:txBody>
          <a:bodyPr/>
          <a:lstStyle>
            <a:lvl1pPr>
              <a:defRPr/>
            </a:lvl1pPr>
          </a:lstStyle>
          <a:p>
            <a:pPr>
              <a:defRPr/>
            </a:pPr>
            <a:fld id="{E803A29A-4801-44AA-A980-D9D6B7007AE6}"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a:defRPr/>
            </a:lvl1pPr>
          </a:lstStyle>
          <a:p>
            <a:pPr>
              <a:defRPr/>
            </a:pPr>
            <a:fld id="{EADCD620-4522-45C8-B8C5-ADA972BF0166}" type="datetime1">
              <a:rPr lang="en-US"/>
              <a:pPr>
                <a:defRPr/>
              </a:pPr>
              <a:t>11/4/2010</a:t>
            </a:fld>
            <a:endParaRPr lang="en-US"/>
          </a:p>
        </p:txBody>
      </p:sp>
      <p:sp>
        <p:nvSpPr>
          <p:cNvPr id="4" name="Rectangle 6"/>
          <p:cNvSpPr>
            <a:spLocks noGrp="1" noChangeArrowheads="1"/>
          </p:cNvSpPr>
          <p:nvPr>
            <p:ph type="ftr" sz="quarter" idx="11"/>
          </p:nvPr>
        </p:nvSpPr>
        <p:spPr/>
        <p:txBody>
          <a:bodyPr/>
          <a:lstStyle>
            <a:lvl1pPr>
              <a:defRPr/>
            </a:lvl1pPr>
          </a:lstStyle>
          <a:p>
            <a:pPr>
              <a:defRPr/>
            </a:pPr>
            <a:endParaRPr lang="en-US"/>
          </a:p>
        </p:txBody>
      </p:sp>
      <p:sp>
        <p:nvSpPr>
          <p:cNvPr id="5" name="Rectangle 7"/>
          <p:cNvSpPr>
            <a:spLocks noGrp="1" noChangeArrowheads="1"/>
          </p:cNvSpPr>
          <p:nvPr>
            <p:ph type="sldNum" sz="quarter" idx="12"/>
          </p:nvPr>
        </p:nvSpPr>
        <p:spPr/>
        <p:txBody>
          <a:bodyPr/>
          <a:lstStyle>
            <a:lvl1pPr>
              <a:defRPr/>
            </a:lvl1pPr>
          </a:lstStyle>
          <a:p>
            <a:pPr>
              <a:defRPr/>
            </a:pPr>
            <a:fld id="{0CACDD07-0383-4C91-B92D-EF27D54FC1AB}"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fld id="{F31944DE-F17E-41D7-A261-A6F91F1AFBAA}" type="datetime1">
              <a:rPr lang="en-US"/>
              <a:pPr>
                <a:defRPr/>
              </a:pPr>
              <a:t>11/4/2010</a:t>
            </a:fld>
            <a:endParaRPr lang="en-US"/>
          </a:p>
        </p:txBody>
      </p:sp>
      <p:sp>
        <p:nvSpPr>
          <p:cNvPr id="3" name="Rectangle 6"/>
          <p:cNvSpPr>
            <a:spLocks noGrp="1" noChangeArrowheads="1"/>
          </p:cNvSpPr>
          <p:nvPr>
            <p:ph type="ftr" sz="quarter" idx="11"/>
          </p:nvPr>
        </p:nvSpPr>
        <p:spPr/>
        <p:txBody>
          <a:bodyPr/>
          <a:lstStyle>
            <a:lvl1pPr>
              <a:defRPr/>
            </a:lvl1pPr>
          </a:lstStyle>
          <a:p>
            <a:pPr>
              <a:defRPr/>
            </a:pPr>
            <a:endParaRPr lang="en-US"/>
          </a:p>
        </p:txBody>
      </p:sp>
      <p:sp>
        <p:nvSpPr>
          <p:cNvPr id="4" name="Rectangle 7"/>
          <p:cNvSpPr>
            <a:spLocks noGrp="1" noChangeArrowheads="1"/>
          </p:cNvSpPr>
          <p:nvPr>
            <p:ph type="sldNum" sz="quarter" idx="12"/>
          </p:nvPr>
        </p:nvSpPr>
        <p:spPr/>
        <p:txBody>
          <a:bodyPr/>
          <a:lstStyle>
            <a:lvl1pPr>
              <a:defRPr/>
            </a:lvl1pPr>
          </a:lstStyle>
          <a:p>
            <a:pPr>
              <a:defRPr/>
            </a:pPr>
            <a:fld id="{53187173-8980-4F01-9CAE-36A1643EB582}"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fld id="{569157B1-7ACC-47D4-907D-2161E972D73E}" type="datetime1">
              <a:rPr lang="en-US"/>
              <a:pPr>
                <a:defRPr/>
              </a:pPr>
              <a:t>11/4/2010</a:t>
            </a:fld>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BC2D1FB2-AC3B-46EC-AF7A-069F8CEC8EAC}"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fld id="{A2A4F4D5-9F92-434A-8D40-4DA5216A00F1}" type="datetime1">
              <a:rPr lang="en-US"/>
              <a:pPr>
                <a:defRPr/>
              </a:pPr>
              <a:t>11/4/2010</a:t>
            </a:fld>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4362F946-926F-4933-9ABF-C8CAE27A7358}"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lstStyle/>
          <a:p>
            <a:pPr>
              <a:defRPr/>
            </a:pPr>
            <a:endParaRPr kumimoji="1" lang="en-US" sz="2400"/>
          </a:p>
        </p:txBody>
      </p:sp>
      <p:sp>
        <p:nvSpPr>
          <p:cNvPr id="1027" name="Rectangle 3"/>
          <p:cNvSpPr>
            <a:spLocks noGrp="1" noChangeArrowheads="1"/>
          </p:cNvSpPr>
          <p:nvPr>
            <p:ph type="title"/>
          </p:nvPr>
        </p:nvSpPr>
        <p:spPr bwMode="auto">
          <a:xfrm>
            <a:off x="762000" y="304800"/>
            <a:ext cx="76200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838200" y="1905000"/>
            <a:ext cx="7543800" cy="3886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mn-lt"/>
              </a:defRPr>
            </a:lvl1pPr>
          </a:lstStyle>
          <a:p>
            <a:pPr>
              <a:defRPr/>
            </a:pPr>
            <a:fld id="{0168EF9C-0F33-42FA-8727-419FA586ED4E}" type="datetime1">
              <a:rPr lang="en-US"/>
              <a:pPr>
                <a:defRPr/>
              </a:pPr>
              <a:t>11/4/2010</a:t>
            </a:fld>
            <a:endParaRPr lang="en-US"/>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mn-lt"/>
              </a:defRPr>
            </a:lvl1pPr>
          </a:lstStyle>
          <a:p>
            <a:pPr>
              <a:defRPr/>
            </a:pPr>
            <a:endParaRPr lang="en-US"/>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a:defRPr/>
            </a:pPr>
            <a:fld id="{9D3F72C0-436C-40A0-A9A1-9F1D5963B7A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dissolve">
                                      <p:cBhvr>
                                        <p:cTn id="7" dur="500"/>
                                        <p:tgtEl>
                                          <p:spTgt spid="1028">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28">
                                            <p:txEl>
                                              <p:pRg st="1" end="1"/>
                                            </p:txEl>
                                          </p:spTgt>
                                        </p:tgtEl>
                                        <p:attrNameLst>
                                          <p:attrName>style.visibility</p:attrName>
                                        </p:attrNameLst>
                                      </p:cBhvr>
                                      <p:to>
                                        <p:strVal val="visible"/>
                                      </p:to>
                                    </p:set>
                                    <p:animEffect transition="in" filter="dissolve">
                                      <p:cBhvr>
                                        <p:cTn id="10" dur="500"/>
                                        <p:tgtEl>
                                          <p:spTgt spid="1028">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28">
                                            <p:txEl>
                                              <p:pRg st="2" end="2"/>
                                            </p:txEl>
                                          </p:spTgt>
                                        </p:tgtEl>
                                        <p:attrNameLst>
                                          <p:attrName>style.visibility</p:attrName>
                                        </p:attrNameLst>
                                      </p:cBhvr>
                                      <p:to>
                                        <p:strVal val="visible"/>
                                      </p:to>
                                    </p:set>
                                    <p:animEffect transition="in" filter="dissolve">
                                      <p:cBhvr>
                                        <p:cTn id="13" dur="500"/>
                                        <p:tgtEl>
                                          <p:spTgt spid="1028">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28">
                                            <p:txEl>
                                              <p:pRg st="3" end="3"/>
                                            </p:txEl>
                                          </p:spTgt>
                                        </p:tgtEl>
                                        <p:attrNameLst>
                                          <p:attrName>style.visibility</p:attrName>
                                        </p:attrNameLst>
                                      </p:cBhvr>
                                      <p:to>
                                        <p:strVal val="visible"/>
                                      </p:to>
                                    </p:set>
                                    <p:animEffect transition="in" filter="dissolve">
                                      <p:cBhvr>
                                        <p:cTn id="16" dur="500"/>
                                        <p:tgtEl>
                                          <p:spTgt spid="1028">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28">
                                            <p:txEl>
                                              <p:pRg st="4" end="4"/>
                                            </p:txEl>
                                          </p:spTgt>
                                        </p:tgtEl>
                                        <p:attrNameLst>
                                          <p:attrName>style.visibility</p:attrName>
                                        </p:attrNameLst>
                                      </p:cBhvr>
                                      <p:to>
                                        <p:strVal val="visible"/>
                                      </p:to>
                                    </p:set>
                                    <p:animEffect transition="in" filter="dissolve">
                                      <p:cBhvr>
                                        <p:cTn id="19" dur="500"/>
                                        <p:tgtEl>
                                          <p:spTgt spid="10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autoUpdateAnimBg="0">
        <p:tmplLst>
          <p:tmpl lvl="1">
            <p:tnLst>
              <p:par>
                <p:cTn presetID="9" presetClass="entr" presetSubtype="0"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dissolve">
                      <p:cBhvr>
                        <p:cTn dur="500"/>
                        <p:tgtEl>
                          <p:spTgt spid="102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dissolve">
                      <p:cBhvr>
                        <p:cTn dur="500"/>
                        <p:tgtEl>
                          <p:spTgt spid="102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dissolve">
                      <p:cBhvr>
                        <p:cTn dur="500"/>
                        <p:tgtEl>
                          <p:spTgt spid="102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dissolve">
                      <p:cBhvr>
                        <p:cTn dur="500"/>
                        <p:tgtEl>
                          <p:spTgt spid="102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dissolve">
                      <p:cBhvr>
                        <p:cTn dur="500"/>
                        <p:tgtEl>
                          <p:spTgt spid="1028"/>
                        </p:tgtEl>
                      </p:cBhvr>
                    </p:animEffect>
                  </p:childTnLst>
                </p:cTn>
              </p:par>
            </p:tnLst>
          </p:tmpl>
        </p:tmplLst>
      </p:bldP>
    </p:bldLst>
  </p:timing>
  <p:hf hdr="0" ftr="0"/>
  <p:txStyles>
    <p:title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Rectangle 6"/>
          <p:cNvSpPr>
            <a:spLocks noGrp="1" noChangeArrowheads="1"/>
          </p:cNvSpPr>
          <p:nvPr>
            <p:ph type="dt" sz="quarter" idx="10"/>
          </p:nvPr>
        </p:nvSpPr>
        <p:spPr/>
        <p:txBody>
          <a:bodyPr/>
          <a:lstStyle/>
          <a:p>
            <a:pPr>
              <a:defRPr/>
            </a:pPr>
            <a:fld id="{279148D2-2E97-414C-9831-42D613D64F1A}" type="datetime1">
              <a:rPr lang="en-US"/>
              <a:pPr>
                <a:defRPr/>
              </a:pPr>
              <a:t>11/4/2010</a:t>
            </a:fld>
            <a:endParaRPr lang="en-US" dirty="0"/>
          </a:p>
        </p:txBody>
      </p:sp>
      <p:sp>
        <p:nvSpPr>
          <p:cNvPr id="6" name="Rectangle 8"/>
          <p:cNvSpPr>
            <a:spLocks noGrp="1" noChangeArrowheads="1"/>
          </p:cNvSpPr>
          <p:nvPr>
            <p:ph type="sldNum" sz="quarter" idx="12"/>
          </p:nvPr>
        </p:nvSpPr>
        <p:spPr/>
        <p:txBody>
          <a:bodyPr/>
          <a:lstStyle/>
          <a:p>
            <a:pPr>
              <a:defRPr/>
            </a:pPr>
            <a:fld id="{972D316F-D000-4EF5-875E-E294D0BD1FBC}" type="slidenum">
              <a:rPr lang="en-US"/>
              <a:pPr>
                <a:defRPr/>
              </a:pPr>
              <a:t>1</a:t>
            </a:fld>
            <a:endParaRPr lang="en-US" dirty="0"/>
          </a:p>
        </p:txBody>
      </p:sp>
      <p:sp>
        <p:nvSpPr>
          <p:cNvPr id="13316" name="Rectangle 6"/>
          <p:cNvSpPr>
            <a:spLocks noGrp="1" noChangeArrowheads="1"/>
          </p:cNvSpPr>
          <p:nvPr>
            <p:ph type="ctrTitle"/>
          </p:nvPr>
        </p:nvSpPr>
        <p:spPr/>
        <p:txBody>
          <a:bodyPr/>
          <a:lstStyle/>
          <a:p>
            <a:pPr eaLnBrk="1" hangingPunct="1"/>
            <a:r>
              <a:rPr lang="en-US" sz="4800" dirty="0" smtClean="0">
                <a:latin typeface="Times New Roman" pitchFamily="18" charset="0"/>
              </a:rPr>
              <a:t>   Psychology 111</a:t>
            </a:r>
          </a:p>
        </p:txBody>
      </p:sp>
      <p:sp>
        <p:nvSpPr>
          <p:cNvPr id="13317" name="Rectangle 7"/>
          <p:cNvSpPr>
            <a:spLocks noGrp="1" noChangeArrowheads="1"/>
          </p:cNvSpPr>
          <p:nvPr>
            <p:ph type="subTitle" idx="1"/>
          </p:nvPr>
        </p:nvSpPr>
        <p:spPr>
          <a:xfrm>
            <a:off x="2819400" y="2057400"/>
            <a:ext cx="5257800" cy="762000"/>
          </a:xfrm>
        </p:spPr>
        <p:txBody>
          <a:bodyPr/>
          <a:lstStyle/>
          <a:p>
            <a:pPr eaLnBrk="1" hangingPunct="1"/>
            <a:r>
              <a:rPr lang="en-US" dirty="0" smtClean="0"/>
              <a:t>     Laboratory in Personality and </a:t>
            </a:r>
            <a:br>
              <a:rPr lang="en-US" dirty="0" smtClean="0"/>
            </a:br>
            <a:r>
              <a:rPr lang="en-US" dirty="0" smtClean="0"/>
              <a:t>           Clinical Assessment</a:t>
            </a:r>
          </a:p>
          <a:p>
            <a:pPr eaLnBrk="1" hangingPunct="1"/>
            <a:r>
              <a:rPr lang="en-US" dirty="0" smtClean="0"/>
              <a:t>                </a:t>
            </a:r>
          </a:p>
          <a:p>
            <a:pPr eaLnBrk="1" hangingPunct="1"/>
            <a:r>
              <a:rPr lang="en-US" dirty="0" smtClean="0"/>
              <a:t>                    </a:t>
            </a:r>
            <a:r>
              <a:rPr lang="en-US" sz="1800" dirty="0" smtClean="0"/>
              <a:t>Jack Wright</a:t>
            </a:r>
          </a:p>
          <a:p>
            <a:pPr eaLnBrk="1" hangingPunct="1"/>
            <a:r>
              <a:rPr lang="en-US" sz="1800" dirty="0" smtClean="0"/>
              <a:t>                        Brown University</a:t>
            </a:r>
          </a:p>
          <a:p>
            <a:pPr eaLnBrk="1" hangingPunct="1"/>
            <a:r>
              <a:rPr lang="en-US" sz="1800" dirty="0" smtClean="0"/>
              <a:t>                          </a:t>
            </a:r>
          </a:p>
          <a:p>
            <a:pPr eaLnBrk="1" hangingPunct="1"/>
            <a:r>
              <a:rPr lang="en-US" dirty="0" smtClean="0"/>
              <a:t>        </a:t>
            </a:r>
            <a:endParaRPr lang="en-US" sz="1800" dirty="0" smtClean="0"/>
          </a:p>
        </p:txBody>
      </p:sp>
      <p:pic>
        <p:nvPicPr>
          <p:cNvPr id="4107" name="Picture 11"/>
          <p:cNvPicPr>
            <a:picLocks noChangeAspect="1" noChangeArrowheads="1"/>
          </p:cNvPicPr>
          <p:nvPr/>
        </p:nvPicPr>
        <p:blipFill>
          <a:blip r:embed="rId3" cstate="print"/>
          <a:srcRect/>
          <a:stretch>
            <a:fillRect/>
          </a:stretch>
        </p:blipFill>
        <p:spPr bwMode="auto">
          <a:xfrm>
            <a:off x="6172200" y="4629150"/>
            <a:ext cx="2743200" cy="2057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7"/>
                                        </p:tgtEl>
                                        <p:attrNameLst>
                                          <p:attrName>style.visibility</p:attrName>
                                        </p:attrNameLst>
                                      </p:cBhvr>
                                      <p:to>
                                        <p:strVal val="visible"/>
                                      </p:to>
                                    </p:set>
                                    <p:animEffect transition="in" filter="fade">
                                      <p:cBhvr>
                                        <p:cTn id="7" dur="20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AF2C99A-FFDC-460E-A9CB-195701ECF890}" type="datetime1">
              <a:rPr lang="en-US"/>
              <a:pPr>
                <a:defRPr/>
              </a:pPr>
              <a:t>11/4/2010</a:t>
            </a:fld>
            <a:endParaRPr lang="en-US"/>
          </a:p>
        </p:txBody>
      </p:sp>
      <p:sp>
        <p:nvSpPr>
          <p:cNvPr id="5" name="Slide Number Placeholder 5"/>
          <p:cNvSpPr>
            <a:spLocks noGrp="1"/>
          </p:cNvSpPr>
          <p:nvPr>
            <p:ph type="sldNum" sz="quarter" idx="12"/>
          </p:nvPr>
        </p:nvSpPr>
        <p:spPr/>
        <p:txBody>
          <a:bodyPr/>
          <a:lstStyle/>
          <a:p>
            <a:pPr>
              <a:defRPr/>
            </a:pPr>
            <a:fld id="{1D1900FE-D512-493C-9B6F-3DF365D98203}" type="slidenum">
              <a:rPr lang="en-US"/>
              <a:pPr>
                <a:defRPr/>
              </a:pPr>
              <a:t>10</a:t>
            </a:fld>
            <a:endParaRPr lang="en-US"/>
          </a:p>
        </p:txBody>
      </p:sp>
      <p:sp>
        <p:nvSpPr>
          <p:cNvPr id="17412" name="Rectangle 2"/>
          <p:cNvSpPr>
            <a:spLocks noGrp="1" noChangeArrowheads="1"/>
          </p:cNvSpPr>
          <p:nvPr>
            <p:ph type="title"/>
          </p:nvPr>
        </p:nvSpPr>
        <p:spPr>
          <a:xfrm>
            <a:off x="457200" y="304800"/>
            <a:ext cx="7391400" cy="685800"/>
          </a:xfrm>
        </p:spPr>
        <p:txBody>
          <a:bodyPr/>
          <a:lstStyle/>
          <a:p>
            <a:pPr eaLnBrk="1" hangingPunct="1"/>
            <a:r>
              <a:rPr lang="en-US" sz="2800" dirty="0" smtClean="0">
                <a:latin typeface="Times New Roman" pitchFamily="18" charset="0"/>
                <a:cs typeface="Times New Roman" pitchFamily="18" charset="0"/>
              </a:rPr>
              <a:t>Scoring of Z </a:t>
            </a:r>
            <a:r>
              <a:rPr lang="en-US" sz="2800" dirty="0" smtClean="0">
                <a:latin typeface="Times New Roman" pitchFamily="18" charset="0"/>
                <a:cs typeface="Times New Roman" pitchFamily="18" charset="0"/>
              </a:rPr>
              <a:t>values</a:t>
            </a:r>
            <a:endParaRPr lang="en-US" sz="2800" dirty="0" smtClean="0">
              <a:latin typeface="Times New Roman" pitchFamily="18" charset="0"/>
              <a:cs typeface="Times New Roman" pitchFamily="18" charset="0"/>
            </a:endParaRPr>
          </a:p>
        </p:txBody>
      </p:sp>
      <p:pic>
        <p:nvPicPr>
          <p:cNvPr id="17413" name="Picture 3"/>
          <p:cNvPicPr>
            <a:picLocks noChangeAspect="1" noChangeArrowheads="1"/>
          </p:cNvPicPr>
          <p:nvPr/>
        </p:nvPicPr>
        <p:blipFill>
          <a:blip r:embed="rId3" cstate="print"/>
          <a:srcRect b="16405"/>
          <a:stretch>
            <a:fillRect/>
          </a:stretch>
        </p:blipFill>
        <p:spPr bwMode="auto">
          <a:xfrm>
            <a:off x="463550" y="1131888"/>
            <a:ext cx="8451850" cy="5116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ate Placeholder 3"/>
          <p:cNvSpPr>
            <a:spLocks noGrp="1"/>
          </p:cNvSpPr>
          <p:nvPr>
            <p:ph type="dt" sz="quarter" idx="10"/>
          </p:nvPr>
        </p:nvSpPr>
        <p:spPr/>
        <p:txBody>
          <a:bodyPr/>
          <a:lstStyle/>
          <a:p>
            <a:pPr>
              <a:defRPr/>
            </a:pPr>
            <a:fld id="{8EA64C81-23FB-41B8-BE3B-CB82558ED5E7}" type="datetime1">
              <a:rPr lang="en-US"/>
              <a:pPr>
                <a:defRPr/>
              </a:pPr>
              <a:t>11/4/2010</a:t>
            </a:fld>
            <a:endParaRPr lang="en-US"/>
          </a:p>
        </p:txBody>
      </p:sp>
      <p:sp>
        <p:nvSpPr>
          <p:cNvPr id="9" name="Slide Number Placeholder 5"/>
          <p:cNvSpPr>
            <a:spLocks noGrp="1"/>
          </p:cNvSpPr>
          <p:nvPr>
            <p:ph type="sldNum" sz="quarter" idx="12"/>
          </p:nvPr>
        </p:nvSpPr>
        <p:spPr/>
        <p:txBody>
          <a:bodyPr/>
          <a:lstStyle/>
          <a:p>
            <a:pPr>
              <a:defRPr/>
            </a:pPr>
            <a:fld id="{CD05F41B-91FD-4686-9E0B-BEEDEBCE3882}" type="slidenum">
              <a:rPr lang="en-US"/>
              <a:pPr>
                <a:defRPr/>
              </a:pPr>
              <a:t>11</a:t>
            </a:fld>
            <a:endParaRPr lang="en-US"/>
          </a:p>
        </p:txBody>
      </p:sp>
      <p:sp>
        <p:nvSpPr>
          <p:cNvPr id="18436" name="Rectangle 2"/>
          <p:cNvSpPr>
            <a:spLocks noGrp="1" noChangeArrowheads="1"/>
          </p:cNvSpPr>
          <p:nvPr>
            <p:ph type="title"/>
          </p:nvPr>
        </p:nvSpPr>
        <p:spPr>
          <a:xfrm>
            <a:off x="228600" y="152400"/>
            <a:ext cx="8305800" cy="609600"/>
          </a:xfrm>
        </p:spPr>
        <p:txBody>
          <a:bodyPr/>
          <a:lstStyle/>
          <a:p>
            <a:pPr eaLnBrk="1" hangingPunct="1"/>
            <a:r>
              <a:rPr lang="en-US" sz="2800" dirty="0" smtClean="0"/>
              <a:t>Obtaining </a:t>
            </a:r>
            <a:r>
              <a:rPr lang="en-US" sz="2800" dirty="0" err="1" smtClean="0"/>
              <a:t>Zf</a:t>
            </a:r>
            <a:r>
              <a:rPr lang="en-US" sz="2800" dirty="0" smtClean="0"/>
              <a:t> and </a:t>
            </a:r>
            <a:r>
              <a:rPr lang="en-US" sz="2800" dirty="0" err="1" smtClean="0"/>
              <a:t>Zsum</a:t>
            </a:r>
            <a:r>
              <a:rPr lang="en-US" sz="2800" dirty="0" smtClean="0"/>
              <a:t> from “Sequence of Scores” </a:t>
            </a:r>
          </a:p>
        </p:txBody>
      </p:sp>
      <p:pic>
        <p:nvPicPr>
          <p:cNvPr id="1131523" name="Picture 3"/>
          <p:cNvPicPr>
            <a:picLocks noChangeAspect="1" noChangeArrowheads="1"/>
          </p:cNvPicPr>
          <p:nvPr/>
        </p:nvPicPr>
        <p:blipFill>
          <a:blip r:embed="rId3" cstate="print"/>
          <a:srcRect b="6789"/>
          <a:stretch>
            <a:fillRect/>
          </a:stretch>
        </p:blipFill>
        <p:spPr bwMode="auto">
          <a:xfrm>
            <a:off x="1524000" y="914400"/>
            <a:ext cx="6629400" cy="4892675"/>
          </a:xfrm>
          <a:prstGeom prst="rect">
            <a:avLst/>
          </a:prstGeom>
          <a:noFill/>
          <a:ln w="9525">
            <a:noFill/>
            <a:miter lim="800000"/>
            <a:headEnd/>
            <a:tailEnd/>
          </a:ln>
        </p:spPr>
      </p:pic>
      <p:sp>
        <p:nvSpPr>
          <p:cNvPr id="6" name="Rectangle 5"/>
          <p:cNvSpPr/>
          <p:nvPr/>
        </p:nvSpPr>
        <p:spPr>
          <a:xfrm>
            <a:off x="6477000" y="1219200"/>
            <a:ext cx="384175" cy="4572000"/>
          </a:xfrm>
          <a:prstGeom prst="rect">
            <a:avLst/>
          </a:prstGeom>
          <a:noFill/>
          <a:ln w="4762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9" name="TextBox 6"/>
          <p:cNvSpPr txBox="1">
            <a:spLocks noChangeArrowheads="1"/>
          </p:cNvSpPr>
          <p:nvPr/>
        </p:nvSpPr>
        <p:spPr bwMode="auto">
          <a:xfrm>
            <a:off x="6096000" y="5943600"/>
            <a:ext cx="703263" cy="369888"/>
          </a:xfrm>
          <a:prstGeom prst="rect">
            <a:avLst/>
          </a:prstGeom>
          <a:noFill/>
          <a:ln w="9525">
            <a:noFill/>
            <a:miter lim="800000"/>
            <a:headEnd/>
            <a:tailEnd/>
          </a:ln>
        </p:spPr>
        <p:txBody>
          <a:bodyPr wrap="none">
            <a:spAutoFit/>
          </a:bodyPr>
          <a:lstStyle/>
          <a:p>
            <a:r>
              <a:rPr lang="en-US"/>
              <a:t>     15</a:t>
            </a:r>
          </a:p>
        </p:txBody>
      </p:sp>
      <p:sp>
        <p:nvSpPr>
          <p:cNvPr id="10" name="Text Box 5"/>
          <p:cNvSpPr txBox="1">
            <a:spLocks noChangeArrowheads="1"/>
          </p:cNvSpPr>
          <p:nvPr/>
        </p:nvSpPr>
        <p:spPr bwMode="auto">
          <a:xfrm>
            <a:off x="2971800" y="5943600"/>
            <a:ext cx="3390900" cy="369888"/>
          </a:xfrm>
          <a:prstGeom prst="rect">
            <a:avLst/>
          </a:prstGeom>
          <a:noFill/>
          <a:ln w="9525">
            <a:noFill/>
            <a:miter lim="800000"/>
            <a:headEnd/>
            <a:tailEnd/>
          </a:ln>
        </p:spPr>
        <p:txBody>
          <a:bodyPr>
            <a:spAutoFit/>
          </a:bodyPr>
          <a:lstStyle/>
          <a:p>
            <a:r>
              <a:rPr lang="en-US"/>
              <a:t>“Zf” = # times Z score occurred</a:t>
            </a:r>
          </a:p>
        </p:txBody>
      </p:sp>
      <p:sp>
        <p:nvSpPr>
          <p:cNvPr id="11" name="Text Box 6"/>
          <p:cNvSpPr txBox="1">
            <a:spLocks noChangeArrowheads="1"/>
          </p:cNvSpPr>
          <p:nvPr/>
        </p:nvSpPr>
        <p:spPr bwMode="auto">
          <a:xfrm>
            <a:off x="3505200" y="6324600"/>
            <a:ext cx="2743200" cy="369888"/>
          </a:xfrm>
          <a:prstGeom prst="rect">
            <a:avLst/>
          </a:prstGeom>
          <a:noFill/>
          <a:ln w="9525">
            <a:noFill/>
            <a:miter lim="800000"/>
            <a:headEnd/>
            <a:tailEnd/>
          </a:ln>
        </p:spPr>
        <p:txBody>
          <a:bodyPr>
            <a:spAutoFit/>
          </a:bodyPr>
          <a:lstStyle/>
          <a:p>
            <a:r>
              <a:rPr lang="en-US"/>
              <a:t>“Zsum” = sum of Z scores</a:t>
            </a:r>
          </a:p>
        </p:txBody>
      </p:sp>
      <p:sp>
        <p:nvSpPr>
          <p:cNvPr id="18442" name="TextBox 11"/>
          <p:cNvSpPr txBox="1">
            <a:spLocks noChangeArrowheads="1"/>
          </p:cNvSpPr>
          <p:nvPr/>
        </p:nvSpPr>
        <p:spPr bwMode="auto">
          <a:xfrm>
            <a:off x="6096000" y="6335713"/>
            <a:ext cx="703263" cy="369887"/>
          </a:xfrm>
          <a:prstGeom prst="rect">
            <a:avLst/>
          </a:prstGeom>
          <a:noFill/>
          <a:ln w="9525">
            <a:noFill/>
            <a:miter lim="800000"/>
            <a:headEnd/>
            <a:tailEnd/>
          </a:ln>
        </p:spPr>
        <p:txBody>
          <a:bodyPr wrap="none">
            <a:spAutoFit/>
          </a:bodyPr>
          <a:lstStyle/>
          <a:p>
            <a:r>
              <a:rPr lang="en-US"/>
              <a:t>     42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31523"/>
                                        </p:tgtEl>
                                        <p:attrNameLst>
                                          <p:attrName>style.visibility</p:attrName>
                                        </p:attrNameLst>
                                      </p:cBhvr>
                                      <p:to>
                                        <p:strVal val="visible"/>
                                      </p:to>
                                    </p:set>
                                    <p:animEffect transition="in" filter="dissolve">
                                      <p:cBhvr>
                                        <p:cTn id="7" dur="500"/>
                                        <p:tgtEl>
                                          <p:spTgt spid="11315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439"/>
                                        </p:tgtEl>
                                        <p:attrNameLst>
                                          <p:attrName>style.visibility</p:attrName>
                                        </p:attrNameLst>
                                      </p:cBhvr>
                                      <p:to>
                                        <p:strVal val="visible"/>
                                      </p:to>
                                    </p:set>
                                    <p:animEffect transition="in" filter="dissolve">
                                      <p:cBhvr>
                                        <p:cTn id="22" dur="500"/>
                                        <p:tgtEl>
                                          <p:spTgt spid="1843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8442"/>
                                        </p:tgtEl>
                                        <p:attrNameLst>
                                          <p:attrName>style.visibility</p:attrName>
                                        </p:attrNameLst>
                                      </p:cBhvr>
                                      <p:to>
                                        <p:strVal val="visible"/>
                                      </p:to>
                                    </p:set>
                                    <p:animEffect transition="in" filter="dissolve">
                                      <p:cBhvr>
                                        <p:cTn id="30"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439" grpId="0"/>
      <p:bldP spid="10" grpId="0"/>
      <p:bldP spid="11" grpId="0"/>
      <p:bldP spid="1844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Date Placeholder 3"/>
          <p:cNvSpPr>
            <a:spLocks noGrp="1"/>
          </p:cNvSpPr>
          <p:nvPr>
            <p:ph type="dt" sz="quarter" idx="10"/>
          </p:nvPr>
        </p:nvSpPr>
        <p:spPr/>
        <p:txBody>
          <a:bodyPr/>
          <a:lstStyle/>
          <a:p>
            <a:pPr>
              <a:defRPr/>
            </a:pPr>
            <a:fld id="{1D83777B-7B11-442A-9B70-47529BC1D421}" type="datetime1">
              <a:rPr lang="en-US"/>
              <a:pPr>
                <a:defRPr/>
              </a:pPr>
              <a:t>11/4/2010</a:t>
            </a:fld>
            <a:endParaRPr lang="en-US"/>
          </a:p>
        </p:txBody>
      </p:sp>
      <p:sp>
        <p:nvSpPr>
          <p:cNvPr id="14" name="Slide Number Placeholder 5"/>
          <p:cNvSpPr>
            <a:spLocks noGrp="1"/>
          </p:cNvSpPr>
          <p:nvPr>
            <p:ph type="sldNum" sz="quarter" idx="12"/>
          </p:nvPr>
        </p:nvSpPr>
        <p:spPr/>
        <p:txBody>
          <a:bodyPr/>
          <a:lstStyle/>
          <a:p>
            <a:pPr>
              <a:defRPr/>
            </a:pPr>
            <a:fld id="{AEDAC99D-8A26-498D-B3E7-9D752B8EE745}" type="slidenum">
              <a:rPr lang="en-US"/>
              <a:pPr>
                <a:defRPr/>
              </a:pPr>
              <a:t>12</a:t>
            </a:fld>
            <a:endParaRPr lang="en-US"/>
          </a:p>
        </p:txBody>
      </p:sp>
      <p:sp>
        <p:nvSpPr>
          <p:cNvPr id="19460" name="Rectangle 2"/>
          <p:cNvSpPr>
            <a:spLocks noGrp="1" noChangeArrowheads="1"/>
          </p:cNvSpPr>
          <p:nvPr>
            <p:ph type="title"/>
          </p:nvPr>
        </p:nvSpPr>
        <p:spPr>
          <a:xfrm>
            <a:off x="609600" y="304800"/>
            <a:ext cx="7315200" cy="609600"/>
          </a:xfrm>
        </p:spPr>
        <p:txBody>
          <a:bodyPr/>
          <a:lstStyle/>
          <a:p>
            <a:pPr eaLnBrk="1" hangingPunct="1"/>
            <a:r>
              <a:rPr lang="en-US" sz="2800" smtClean="0"/>
              <a:t>Obtainining “weighted” Zsum scores</a:t>
            </a:r>
          </a:p>
        </p:txBody>
      </p:sp>
      <p:pic>
        <p:nvPicPr>
          <p:cNvPr id="1132547" name="Picture 3"/>
          <p:cNvPicPr>
            <a:picLocks noChangeAspect="1" noChangeArrowheads="1"/>
          </p:cNvPicPr>
          <p:nvPr/>
        </p:nvPicPr>
        <p:blipFill>
          <a:blip r:embed="rId3" cstate="print"/>
          <a:srcRect r="35556"/>
          <a:stretch>
            <a:fillRect/>
          </a:stretch>
        </p:blipFill>
        <p:spPr bwMode="auto">
          <a:xfrm>
            <a:off x="4495800" y="1066800"/>
            <a:ext cx="4419600" cy="5029200"/>
          </a:xfrm>
          <a:prstGeom prst="rect">
            <a:avLst/>
          </a:prstGeom>
          <a:noFill/>
          <a:ln w="9525">
            <a:noFill/>
            <a:miter lim="800000"/>
            <a:headEnd/>
            <a:tailEnd/>
          </a:ln>
        </p:spPr>
      </p:pic>
      <p:sp>
        <p:nvSpPr>
          <p:cNvPr id="1132551" name="Text Box 7"/>
          <p:cNvSpPr txBox="1">
            <a:spLocks noChangeArrowheads="1"/>
          </p:cNvSpPr>
          <p:nvPr/>
        </p:nvSpPr>
        <p:spPr bwMode="auto">
          <a:xfrm>
            <a:off x="533400" y="2366963"/>
            <a:ext cx="3581400" cy="366712"/>
          </a:xfrm>
          <a:prstGeom prst="rect">
            <a:avLst/>
          </a:prstGeom>
          <a:noFill/>
          <a:ln w="9525">
            <a:noFill/>
            <a:miter lim="800000"/>
            <a:headEnd/>
            <a:tailEnd/>
          </a:ln>
        </p:spPr>
        <p:txBody>
          <a:bodyPr>
            <a:spAutoFit/>
          </a:bodyPr>
          <a:lstStyle/>
          <a:p>
            <a:r>
              <a:rPr lang="en-US"/>
              <a:t>“Weighted Z, from Table 10.2”</a:t>
            </a:r>
          </a:p>
        </p:txBody>
      </p:sp>
      <p:sp>
        <p:nvSpPr>
          <p:cNvPr id="1132553" name="Line 9"/>
          <p:cNvSpPr>
            <a:spLocks noChangeShapeType="1"/>
          </p:cNvSpPr>
          <p:nvPr/>
        </p:nvSpPr>
        <p:spPr bwMode="auto">
          <a:xfrm flipV="1">
            <a:off x="3581400" y="2366963"/>
            <a:ext cx="838200" cy="223837"/>
          </a:xfrm>
          <a:prstGeom prst="line">
            <a:avLst/>
          </a:prstGeom>
          <a:noFill/>
          <a:ln w="9525">
            <a:solidFill>
              <a:schemeClr val="tx1"/>
            </a:solidFill>
            <a:round/>
            <a:headEnd/>
            <a:tailEnd type="triangle" w="med" len="med"/>
          </a:ln>
        </p:spPr>
        <p:txBody>
          <a:bodyPr/>
          <a:lstStyle/>
          <a:p>
            <a:endParaRPr lang="en-US"/>
          </a:p>
        </p:txBody>
      </p:sp>
      <p:pic>
        <p:nvPicPr>
          <p:cNvPr id="1132554" name="Picture 10"/>
          <p:cNvPicPr>
            <a:picLocks noChangeAspect="1" noChangeArrowheads="1"/>
          </p:cNvPicPr>
          <p:nvPr/>
        </p:nvPicPr>
        <p:blipFill>
          <a:blip r:embed="rId4" cstate="print"/>
          <a:srcRect r="2702" b="12114"/>
          <a:stretch>
            <a:fillRect/>
          </a:stretch>
        </p:blipFill>
        <p:spPr bwMode="auto">
          <a:xfrm>
            <a:off x="0" y="3471863"/>
            <a:ext cx="4343400" cy="2395537"/>
          </a:xfrm>
          <a:prstGeom prst="rect">
            <a:avLst/>
          </a:prstGeom>
          <a:noFill/>
          <a:ln w="9525">
            <a:noFill/>
            <a:miter lim="800000"/>
            <a:headEnd/>
            <a:tailEnd/>
          </a:ln>
        </p:spPr>
      </p:pic>
      <p:sp>
        <p:nvSpPr>
          <p:cNvPr id="1132555" name="Rectangle 11"/>
          <p:cNvSpPr>
            <a:spLocks noChangeArrowheads="1"/>
          </p:cNvSpPr>
          <p:nvPr/>
        </p:nvSpPr>
        <p:spPr bwMode="auto">
          <a:xfrm>
            <a:off x="1143000" y="4114800"/>
            <a:ext cx="914400" cy="228600"/>
          </a:xfrm>
          <a:prstGeom prst="rect">
            <a:avLst/>
          </a:prstGeom>
          <a:noFill/>
          <a:ln w="9525">
            <a:solidFill>
              <a:schemeClr val="bg2"/>
            </a:solidFill>
            <a:miter lim="800000"/>
            <a:headEnd/>
            <a:tailEnd/>
          </a:ln>
        </p:spPr>
        <p:txBody>
          <a:bodyPr wrap="none" anchor="ctr"/>
          <a:lstStyle/>
          <a:p>
            <a:endParaRPr lang="en-US"/>
          </a:p>
        </p:txBody>
      </p:sp>
      <p:sp>
        <p:nvSpPr>
          <p:cNvPr id="1132556" name="Line 12"/>
          <p:cNvSpPr>
            <a:spLocks noChangeShapeType="1"/>
          </p:cNvSpPr>
          <p:nvPr/>
        </p:nvSpPr>
        <p:spPr bwMode="auto">
          <a:xfrm flipV="1">
            <a:off x="2057400" y="2438400"/>
            <a:ext cx="3048000" cy="1752600"/>
          </a:xfrm>
          <a:prstGeom prst="line">
            <a:avLst/>
          </a:prstGeom>
          <a:noFill/>
          <a:ln w="9525">
            <a:solidFill>
              <a:schemeClr val="bg2"/>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32547"/>
                                        </p:tgtEl>
                                        <p:attrNameLst>
                                          <p:attrName>style.visibility</p:attrName>
                                        </p:attrNameLst>
                                      </p:cBhvr>
                                      <p:to>
                                        <p:strVal val="visible"/>
                                      </p:to>
                                    </p:set>
                                    <p:animEffect transition="in" filter="dissolve">
                                      <p:cBhvr>
                                        <p:cTn id="7" dur="500"/>
                                        <p:tgtEl>
                                          <p:spTgt spid="11325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32551"/>
                                        </p:tgtEl>
                                        <p:attrNameLst>
                                          <p:attrName>style.visibility</p:attrName>
                                        </p:attrNameLst>
                                      </p:cBhvr>
                                      <p:to>
                                        <p:strVal val="visible"/>
                                      </p:to>
                                    </p:set>
                                    <p:animEffect transition="in" filter="dissolve">
                                      <p:cBhvr>
                                        <p:cTn id="12" dur="500"/>
                                        <p:tgtEl>
                                          <p:spTgt spid="113255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32553"/>
                                        </p:tgtEl>
                                        <p:attrNameLst>
                                          <p:attrName>style.visibility</p:attrName>
                                        </p:attrNameLst>
                                      </p:cBhvr>
                                      <p:to>
                                        <p:strVal val="visible"/>
                                      </p:to>
                                    </p:set>
                                    <p:animEffect transition="in" filter="dissolve">
                                      <p:cBhvr>
                                        <p:cTn id="15" dur="500"/>
                                        <p:tgtEl>
                                          <p:spTgt spid="113255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132554"/>
                                        </p:tgtEl>
                                        <p:attrNameLst>
                                          <p:attrName>style.visibility</p:attrName>
                                        </p:attrNameLst>
                                      </p:cBhvr>
                                      <p:to>
                                        <p:strVal val="visible"/>
                                      </p:to>
                                    </p:set>
                                    <p:animEffect transition="in" filter="dissolve">
                                      <p:cBhvr>
                                        <p:cTn id="20" dur="500"/>
                                        <p:tgtEl>
                                          <p:spTgt spid="113255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32556"/>
                                        </p:tgtEl>
                                        <p:attrNameLst>
                                          <p:attrName>style.visibility</p:attrName>
                                        </p:attrNameLst>
                                      </p:cBhvr>
                                      <p:to>
                                        <p:strVal val="visible"/>
                                      </p:to>
                                    </p:set>
                                    <p:animEffect transition="in" filter="dissolve">
                                      <p:cBhvr>
                                        <p:cTn id="25" dur="500"/>
                                        <p:tgtEl>
                                          <p:spTgt spid="113255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132555"/>
                                        </p:tgtEl>
                                        <p:attrNameLst>
                                          <p:attrName>style.visibility</p:attrName>
                                        </p:attrNameLst>
                                      </p:cBhvr>
                                      <p:to>
                                        <p:strVal val="visible"/>
                                      </p:to>
                                    </p:set>
                                    <p:animEffect transition="in" filter="dissolve">
                                      <p:cBhvr>
                                        <p:cTn id="28" dur="500"/>
                                        <p:tgtEl>
                                          <p:spTgt spid="1132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551" grpId="0"/>
      <p:bldP spid="1132553" grpId="0" animBg="1"/>
      <p:bldP spid="1132555" grpId="0" animBg="1"/>
      <p:bldP spid="113255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Date Placeholder 3"/>
          <p:cNvSpPr>
            <a:spLocks noGrp="1"/>
          </p:cNvSpPr>
          <p:nvPr>
            <p:ph type="dt" sz="quarter" idx="10"/>
          </p:nvPr>
        </p:nvSpPr>
        <p:spPr/>
        <p:txBody>
          <a:bodyPr/>
          <a:lstStyle/>
          <a:p>
            <a:pPr>
              <a:defRPr/>
            </a:pPr>
            <a:fld id="{AF3322DA-58FF-4879-AB31-0D74F6E76A05}" type="datetime1">
              <a:rPr lang="en-US"/>
              <a:pPr>
                <a:defRPr/>
              </a:pPr>
              <a:t>11/4/2010</a:t>
            </a:fld>
            <a:endParaRPr lang="en-US"/>
          </a:p>
        </p:txBody>
      </p:sp>
      <p:sp>
        <p:nvSpPr>
          <p:cNvPr id="18" name="Slide Number Placeholder 5"/>
          <p:cNvSpPr>
            <a:spLocks noGrp="1"/>
          </p:cNvSpPr>
          <p:nvPr>
            <p:ph type="sldNum" sz="quarter" idx="12"/>
          </p:nvPr>
        </p:nvSpPr>
        <p:spPr/>
        <p:txBody>
          <a:bodyPr/>
          <a:lstStyle/>
          <a:p>
            <a:pPr>
              <a:defRPr/>
            </a:pPr>
            <a:fld id="{43F9D40F-EC93-464D-A32B-845937818E83}" type="slidenum">
              <a:rPr lang="en-US"/>
              <a:pPr>
                <a:defRPr/>
              </a:pPr>
              <a:t>13</a:t>
            </a:fld>
            <a:endParaRPr lang="en-US"/>
          </a:p>
        </p:txBody>
      </p:sp>
      <p:sp>
        <p:nvSpPr>
          <p:cNvPr id="20484" name="Rectangle 2"/>
          <p:cNvSpPr>
            <a:spLocks noGrp="1" noChangeArrowheads="1"/>
          </p:cNvSpPr>
          <p:nvPr>
            <p:ph type="title"/>
          </p:nvPr>
        </p:nvSpPr>
        <p:spPr>
          <a:xfrm>
            <a:off x="609600" y="304800"/>
            <a:ext cx="7315200" cy="609600"/>
          </a:xfrm>
        </p:spPr>
        <p:txBody>
          <a:bodyPr/>
          <a:lstStyle/>
          <a:p>
            <a:r>
              <a:rPr lang="en-US" sz="2800" smtClean="0"/>
              <a:t>“Structural summary” </a:t>
            </a:r>
          </a:p>
        </p:txBody>
      </p:sp>
      <p:pic>
        <p:nvPicPr>
          <p:cNvPr id="1133571" name="Picture 3"/>
          <p:cNvPicPr>
            <a:picLocks noChangeAspect="1" noChangeArrowheads="1"/>
          </p:cNvPicPr>
          <p:nvPr/>
        </p:nvPicPr>
        <p:blipFill>
          <a:blip r:embed="rId3" cstate="print"/>
          <a:srcRect r="34444"/>
          <a:stretch>
            <a:fillRect/>
          </a:stretch>
        </p:blipFill>
        <p:spPr bwMode="auto">
          <a:xfrm>
            <a:off x="4495800" y="1066800"/>
            <a:ext cx="4495800" cy="5029200"/>
          </a:xfrm>
          <a:prstGeom prst="rect">
            <a:avLst/>
          </a:prstGeom>
          <a:noFill/>
          <a:ln w="9525">
            <a:noFill/>
            <a:miter lim="800000"/>
            <a:headEnd/>
            <a:tailEnd/>
          </a:ln>
        </p:spPr>
      </p:pic>
      <p:sp>
        <p:nvSpPr>
          <p:cNvPr id="1133572" name="Text Box 4"/>
          <p:cNvSpPr txBox="1">
            <a:spLocks noChangeArrowheads="1"/>
          </p:cNvSpPr>
          <p:nvPr/>
        </p:nvSpPr>
        <p:spPr bwMode="auto">
          <a:xfrm>
            <a:off x="685800" y="2743200"/>
            <a:ext cx="2641600" cy="366713"/>
          </a:xfrm>
          <a:prstGeom prst="rect">
            <a:avLst/>
          </a:prstGeom>
          <a:noFill/>
          <a:ln w="9525">
            <a:noFill/>
            <a:miter lim="800000"/>
            <a:headEnd/>
            <a:tailEnd/>
          </a:ln>
        </p:spPr>
        <p:txBody>
          <a:bodyPr wrap="none">
            <a:spAutoFit/>
          </a:bodyPr>
          <a:lstStyle/>
          <a:p>
            <a:r>
              <a:rPr lang="en-US"/>
              <a:t># of each code on previous</a:t>
            </a:r>
          </a:p>
        </p:txBody>
      </p:sp>
      <p:sp>
        <p:nvSpPr>
          <p:cNvPr id="1133573" name="Line 5"/>
          <p:cNvSpPr>
            <a:spLocks noChangeShapeType="1"/>
          </p:cNvSpPr>
          <p:nvPr/>
        </p:nvSpPr>
        <p:spPr bwMode="auto">
          <a:xfrm>
            <a:off x="3429000" y="2971800"/>
            <a:ext cx="838200" cy="0"/>
          </a:xfrm>
          <a:prstGeom prst="line">
            <a:avLst/>
          </a:prstGeom>
          <a:noFill/>
          <a:ln w="9525">
            <a:solidFill>
              <a:schemeClr val="tx1"/>
            </a:solidFill>
            <a:round/>
            <a:headEnd/>
            <a:tailEnd type="triangle" w="med" len="med"/>
          </a:ln>
        </p:spPr>
        <p:txBody>
          <a:bodyPr/>
          <a:lstStyle/>
          <a:p>
            <a:endParaRPr lang="en-US"/>
          </a:p>
        </p:txBody>
      </p:sp>
      <p:sp>
        <p:nvSpPr>
          <p:cNvPr id="1133574" name="Text Box 6"/>
          <p:cNvSpPr txBox="1">
            <a:spLocks noChangeArrowheads="1"/>
          </p:cNvSpPr>
          <p:nvPr/>
        </p:nvSpPr>
        <p:spPr bwMode="auto">
          <a:xfrm>
            <a:off x="228600" y="3581400"/>
            <a:ext cx="3657600" cy="641350"/>
          </a:xfrm>
          <a:prstGeom prst="rect">
            <a:avLst/>
          </a:prstGeom>
          <a:noFill/>
          <a:ln w="9525">
            <a:noFill/>
            <a:miter lim="800000"/>
            <a:headEnd/>
            <a:tailEnd/>
          </a:ln>
        </p:spPr>
        <p:txBody>
          <a:bodyPr wrap="none">
            <a:spAutoFit/>
          </a:bodyPr>
          <a:lstStyle/>
          <a:p>
            <a:r>
              <a:rPr lang="en-US"/>
              <a:t># of each developmental quality (DQ)</a:t>
            </a:r>
            <a:br>
              <a:rPr lang="en-US"/>
            </a:br>
            <a:r>
              <a:rPr lang="en-US"/>
              <a:t> subcode attached </a:t>
            </a:r>
          </a:p>
        </p:txBody>
      </p:sp>
      <p:sp>
        <p:nvSpPr>
          <p:cNvPr id="1133575" name="Line 7"/>
          <p:cNvSpPr>
            <a:spLocks noChangeShapeType="1"/>
          </p:cNvSpPr>
          <p:nvPr/>
        </p:nvSpPr>
        <p:spPr bwMode="auto">
          <a:xfrm>
            <a:off x="3962400" y="3733800"/>
            <a:ext cx="457200" cy="0"/>
          </a:xfrm>
          <a:prstGeom prst="line">
            <a:avLst/>
          </a:prstGeom>
          <a:noFill/>
          <a:ln w="9525">
            <a:solidFill>
              <a:schemeClr val="tx1"/>
            </a:solidFill>
            <a:round/>
            <a:headEnd/>
            <a:tailEnd type="triangle" w="med" len="med"/>
          </a:ln>
        </p:spPr>
        <p:txBody>
          <a:bodyPr/>
          <a:lstStyle/>
          <a:p>
            <a:endParaRPr lang="en-US"/>
          </a:p>
        </p:txBody>
      </p:sp>
      <p:sp>
        <p:nvSpPr>
          <p:cNvPr id="1133576" name="Text Box 8"/>
          <p:cNvSpPr txBox="1">
            <a:spLocks noChangeArrowheads="1"/>
          </p:cNvSpPr>
          <p:nvPr/>
        </p:nvSpPr>
        <p:spPr bwMode="auto">
          <a:xfrm>
            <a:off x="1014413" y="5345113"/>
            <a:ext cx="2338387" cy="369887"/>
          </a:xfrm>
          <a:prstGeom prst="rect">
            <a:avLst/>
          </a:prstGeom>
          <a:noFill/>
          <a:ln w="9525">
            <a:noFill/>
            <a:miter lim="800000"/>
            <a:headEnd/>
            <a:tailEnd/>
          </a:ln>
        </p:spPr>
        <p:txBody>
          <a:bodyPr wrap="none">
            <a:spAutoFit/>
          </a:bodyPr>
          <a:lstStyle/>
          <a:p>
            <a:r>
              <a:rPr lang="en-US"/>
              <a:t># of form quality codes</a:t>
            </a:r>
          </a:p>
        </p:txBody>
      </p:sp>
      <p:sp>
        <p:nvSpPr>
          <p:cNvPr id="1133577" name="Text Box 9"/>
          <p:cNvSpPr txBox="1">
            <a:spLocks noChangeArrowheads="1"/>
          </p:cNvSpPr>
          <p:nvPr/>
        </p:nvSpPr>
        <p:spPr bwMode="auto">
          <a:xfrm>
            <a:off x="5410200" y="6216650"/>
            <a:ext cx="1174750" cy="641350"/>
          </a:xfrm>
          <a:prstGeom prst="rect">
            <a:avLst/>
          </a:prstGeom>
          <a:noFill/>
          <a:ln w="9525">
            <a:noFill/>
            <a:miter lim="800000"/>
            <a:headEnd/>
            <a:tailEnd/>
          </a:ln>
        </p:spPr>
        <p:txBody>
          <a:bodyPr wrap="none">
            <a:spAutoFit/>
          </a:bodyPr>
          <a:lstStyle/>
          <a:p>
            <a:r>
              <a:rPr lang="en-US"/>
              <a:t>Human</a:t>
            </a:r>
            <a:br>
              <a:rPr lang="en-US"/>
            </a:br>
            <a:r>
              <a:rPr lang="en-US"/>
              <a:t>Movement</a:t>
            </a:r>
          </a:p>
        </p:txBody>
      </p:sp>
      <p:sp>
        <p:nvSpPr>
          <p:cNvPr id="1133578" name="Text Box 10"/>
          <p:cNvSpPr txBox="1">
            <a:spLocks noChangeArrowheads="1"/>
          </p:cNvSpPr>
          <p:nvPr/>
        </p:nvSpPr>
        <p:spPr bwMode="auto">
          <a:xfrm>
            <a:off x="6553200" y="6216650"/>
            <a:ext cx="1447800" cy="641350"/>
          </a:xfrm>
          <a:prstGeom prst="rect">
            <a:avLst/>
          </a:prstGeom>
          <a:noFill/>
          <a:ln w="9525">
            <a:noFill/>
            <a:miter lim="800000"/>
            <a:headEnd/>
            <a:tailEnd/>
          </a:ln>
        </p:spPr>
        <p:txBody>
          <a:bodyPr wrap="none">
            <a:spAutoFit/>
          </a:bodyPr>
          <a:lstStyle/>
          <a:p>
            <a:r>
              <a:rPr lang="en-US"/>
              <a:t>FQs with</a:t>
            </a:r>
            <a:br>
              <a:rPr lang="en-US"/>
            </a:br>
            <a:r>
              <a:rPr lang="en-US"/>
              <a:t>W or D codes</a:t>
            </a:r>
          </a:p>
        </p:txBody>
      </p:sp>
      <p:sp>
        <p:nvSpPr>
          <p:cNvPr id="1133579" name="Text Box 11"/>
          <p:cNvSpPr txBox="1">
            <a:spLocks noChangeArrowheads="1"/>
          </p:cNvSpPr>
          <p:nvPr/>
        </p:nvSpPr>
        <p:spPr bwMode="auto">
          <a:xfrm>
            <a:off x="6765925" y="266700"/>
            <a:ext cx="1682750" cy="641350"/>
          </a:xfrm>
          <a:prstGeom prst="rect">
            <a:avLst/>
          </a:prstGeom>
          <a:noFill/>
          <a:ln w="9525">
            <a:noFill/>
            <a:miter lim="800000"/>
            <a:headEnd/>
            <a:tailEnd/>
          </a:ln>
        </p:spPr>
        <p:txBody>
          <a:bodyPr wrap="none">
            <a:spAutoFit/>
          </a:bodyPr>
          <a:lstStyle/>
          <a:p>
            <a:r>
              <a:rPr lang="en-US"/>
              <a:t>Other scores not</a:t>
            </a:r>
          </a:p>
          <a:p>
            <a:r>
              <a:rPr lang="en-US"/>
              <a:t>Discussed. </a:t>
            </a:r>
          </a:p>
        </p:txBody>
      </p:sp>
      <p:sp>
        <p:nvSpPr>
          <p:cNvPr id="1133580" name="Line 12"/>
          <p:cNvSpPr>
            <a:spLocks noChangeShapeType="1"/>
          </p:cNvSpPr>
          <p:nvPr/>
        </p:nvSpPr>
        <p:spPr bwMode="auto">
          <a:xfrm>
            <a:off x="8001000" y="762000"/>
            <a:ext cx="0" cy="381000"/>
          </a:xfrm>
          <a:prstGeom prst="line">
            <a:avLst/>
          </a:prstGeom>
          <a:noFill/>
          <a:ln w="9525">
            <a:solidFill>
              <a:schemeClr val="bg2"/>
            </a:solidFill>
            <a:round/>
            <a:headEnd/>
            <a:tailEnd type="triangle" w="med" len="med"/>
          </a:ln>
        </p:spPr>
        <p:txBody>
          <a:bodyPr/>
          <a:lstStyle/>
          <a:p>
            <a:endParaRPr lang="en-US"/>
          </a:p>
        </p:txBody>
      </p:sp>
      <p:sp>
        <p:nvSpPr>
          <p:cNvPr id="1133581" name="Line 13"/>
          <p:cNvSpPr>
            <a:spLocks noChangeShapeType="1"/>
          </p:cNvSpPr>
          <p:nvPr/>
        </p:nvSpPr>
        <p:spPr bwMode="auto">
          <a:xfrm>
            <a:off x="3352800" y="1981200"/>
            <a:ext cx="1066800" cy="152400"/>
          </a:xfrm>
          <a:prstGeom prst="line">
            <a:avLst/>
          </a:prstGeom>
          <a:noFill/>
          <a:ln w="9525">
            <a:solidFill>
              <a:schemeClr val="tx1"/>
            </a:solidFill>
            <a:round/>
            <a:headEnd/>
            <a:tailEnd type="triangle" w="med" len="med"/>
          </a:ln>
        </p:spPr>
        <p:txBody>
          <a:bodyPr/>
          <a:lstStyle/>
          <a:p>
            <a:endParaRPr lang="en-US"/>
          </a:p>
        </p:txBody>
      </p:sp>
      <p:sp>
        <p:nvSpPr>
          <p:cNvPr id="1133582" name="Text Box 14"/>
          <p:cNvSpPr txBox="1">
            <a:spLocks noChangeArrowheads="1"/>
          </p:cNvSpPr>
          <p:nvPr/>
        </p:nvSpPr>
        <p:spPr bwMode="auto">
          <a:xfrm>
            <a:off x="381000" y="1752600"/>
            <a:ext cx="3390900" cy="641350"/>
          </a:xfrm>
          <a:prstGeom prst="rect">
            <a:avLst/>
          </a:prstGeom>
          <a:noFill/>
          <a:ln w="9525">
            <a:noFill/>
            <a:miter lim="800000"/>
            <a:headEnd/>
            <a:tailEnd/>
          </a:ln>
        </p:spPr>
        <p:txBody>
          <a:bodyPr>
            <a:spAutoFit/>
          </a:bodyPr>
          <a:lstStyle/>
          <a:p>
            <a:r>
              <a:rPr lang="en-US"/>
              <a:t>Summary of “Organizational activity” </a:t>
            </a:r>
          </a:p>
        </p:txBody>
      </p:sp>
      <p:sp>
        <p:nvSpPr>
          <p:cNvPr id="19" name="Line 7"/>
          <p:cNvSpPr>
            <a:spLocks noChangeShapeType="1"/>
          </p:cNvSpPr>
          <p:nvPr/>
        </p:nvSpPr>
        <p:spPr bwMode="auto">
          <a:xfrm flipV="1">
            <a:off x="3505200" y="5410200"/>
            <a:ext cx="914400" cy="152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33571"/>
                                        </p:tgtEl>
                                        <p:attrNameLst>
                                          <p:attrName>style.visibility</p:attrName>
                                        </p:attrNameLst>
                                      </p:cBhvr>
                                      <p:to>
                                        <p:strVal val="visible"/>
                                      </p:to>
                                    </p:set>
                                    <p:animEffect transition="in" filter="dissolve">
                                      <p:cBhvr>
                                        <p:cTn id="7" dur="500"/>
                                        <p:tgtEl>
                                          <p:spTgt spid="11335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33581"/>
                                        </p:tgtEl>
                                        <p:attrNameLst>
                                          <p:attrName>style.visibility</p:attrName>
                                        </p:attrNameLst>
                                      </p:cBhvr>
                                      <p:to>
                                        <p:strVal val="visible"/>
                                      </p:to>
                                    </p:set>
                                    <p:animEffect transition="in" filter="dissolve">
                                      <p:cBhvr>
                                        <p:cTn id="12" dur="500"/>
                                        <p:tgtEl>
                                          <p:spTgt spid="113358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33582"/>
                                        </p:tgtEl>
                                        <p:attrNameLst>
                                          <p:attrName>style.visibility</p:attrName>
                                        </p:attrNameLst>
                                      </p:cBhvr>
                                      <p:to>
                                        <p:strVal val="visible"/>
                                      </p:to>
                                    </p:set>
                                    <p:animEffect transition="in" filter="dissolve">
                                      <p:cBhvr>
                                        <p:cTn id="15" dur="500"/>
                                        <p:tgtEl>
                                          <p:spTgt spid="113358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33572"/>
                                        </p:tgtEl>
                                        <p:attrNameLst>
                                          <p:attrName>style.visibility</p:attrName>
                                        </p:attrNameLst>
                                      </p:cBhvr>
                                      <p:to>
                                        <p:strVal val="visible"/>
                                      </p:to>
                                    </p:set>
                                    <p:animEffect transition="in" filter="dissolve">
                                      <p:cBhvr>
                                        <p:cTn id="20" dur="500"/>
                                        <p:tgtEl>
                                          <p:spTgt spid="113357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133573"/>
                                        </p:tgtEl>
                                        <p:attrNameLst>
                                          <p:attrName>style.visibility</p:attrName>
                                        </p:attrNameLst>
                                      </p:cBhvr>
                                      <p:to>
                                        <p:strVal val="visible"/>
                                      </p:to>
                                    </p:set>
                                    <p:animEffect transition="in" filter="dissolve">
                                      <p:cBhvr>
                                        <p:cTn id="23" dur="500"/>
                                        <p:tgtEl>
                                          <p:spTgt spid="113357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133574"/>
                                        </p:tgtEl>
                                        <p:attrNameLst>
                                          <p:attrName>style.visibility</p:attrName>
                                        </p:attrNameLst>
                                      </p:cBhvr>
                                      <p:to>
                                        <p:strVal val="visible"/>
                                      </p:to>
                                    </p:set>
                                    <p:animEffect transition="in" filter="dissolve">
                                      <p:cBhvr>
                                        <p:cTn id="28" dur="500"/>
                                        <p:tgtEl>
                                          <p:spTgt spid="113357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133575"/>
                                        </p:tgtEl>
                                        <p:attrNameLst>
                                          <p:attrName>style.visibility</p:attrName>
                                        </p:attrNameLst>
                                      </p:cBhvr>
                                      <p:to>
                                        <p:strVal val="visible"/>
                                      </p:to>
                                    </p:set>
                                    <p:animEffect transition="in" filter="dissolve">
                                      <p:cBhvr>
                                        <p:cTn id="31" dur="500"/>
                                        <p:tgtEl>
                                          <p:spTgt spid="113357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133576"/>
                                        </p:tgtEl>
                                        <p:attrNameLst>
                                          <p:attrName>style.visibility</p:attrName>
                                        </p:attrNameLst>
                                      </p:cBhvr>
                                      <p:to>
                                        <p:strVal val="visible"/>
                                      </p:to>
                                    </p:set>
                                    <p:animEffect transition="in" filter="dissolve">
                                      <p:cBhvr>
                                        <p:cTn id="36" dur="500"/>
                                        <p:tgtEl>
                                          <p:spTgt spid="113357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133577"/>
                                        </p:tgtEl>
                                        <p:attrNameLst>
                                          <p:attrName>style.visibility</p:attrName>
                                        </p:attrNameLst>
                                      </p:cBhvr>
                                      <p:to>
                                        <p:strVal val="visible"/>
                                      </p:to>
                                    </p:set>
                                    <p:animEffect transition="in" filter="dissolve">
                                      <p:cBhvr>
                                        <p:cTn id="41" dur="500"/>
                                        <p:tgtEl>
                                          <p:spTgt spid="1133577"/>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133578"/>
                                        </p:tgtEl>
                                        <p:attrNameLst>
                                          <p:attrName>style.visibility</p:attrName>
                                        </p:attrNameLst>
                                      </p:cBhvr>
                                      <p:to>
                                        <p:strVal val="visible"/>
                                      </p:to>
                                    </p:set>
                                    <p:animEffect transition="in" filter="dissolve">
                                      <p:cBhvr>
                                        <p:cTn id="46" dur="500"/>
                                        <p:tgtEl>
                                          <p:spTgt spid="1133578"/>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133579"/>
                                        </p:tgtEl>
                                        <p:attrNameLst>
                                          <p:attrName>style.visibility</p:attrName>
                                        </p:attrNameLst>
                                      </p:cBhvr>
                                      <p:to>
                                        <p:strVal val="visible"/>
                                      </p:to>
                                    </p:set>
                                    <p:animEffect transition="in" filter="dissolve">
                                      <p:cBhvr>
                                        <p:cTn id="51" dur="500"/>
                                        <p:tgtEl>
                                          <p:spTgt spid="1133579"/>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133580"/>
                                        </p:tgtEl>
                                        <p:attrNameLst>
                                          <p:attrName>style.visibility</p:attrName>
                                        </p:attrNameLst>
                                      </p:cBhvr>
                                      <p:to>
                                        <p:strVal val="visible"/>
                                      </p:to>
                                    </p:set>
                                    <p:animEffect transition="in" filter="dissolve">
                                      <p:cBhvr>
                                        <p:cTn id="54" dur="500"/>
                                        <p:tgtEl>
                                          <p:spTgt spid="1133580"/>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dissolv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572" grpId="0"/>
      <p:bldP spid="1133573" grpId="0" animBg="1"/>
      <p:bldP spid="1133574" grpId="0"/>
      <p:bldP spid="1133575" grpId="0" animBg="1"/>
      <p:bldP spid="1133576" grpId="0"/>
      <p:bldP spid="1133577" grpId="0"/>
      <p:bldP spid="1133578" grpId="0"/>
      <p:bldP spid="1133579" grpId="0"/>
      <p:bldP spid="1133580" grpId="0" animBg="1"/>
      <p:bldP spid="1133581" grpId="0" animBg="1"/>
      <p:bldP spid="1133582"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F8439AA-ABE9-4925-ACE3-1AA0D4E080B1}" type="datetime1">
              <a:rPr lang="en-US"/>
              <a:pPr>
                <a:defRPr/>
              </a:pPr>
              <a:t>11/4/2010</a:t>
            </a:fld>
            <a:endParaRPr lang="en-US"/>
          </a:p>
        </p:txBody>
      </p:sp>
      <p:sp>
        <p:nvSpPr>
          <p:cNvPr id="5" name="Slide Number Placeholder 5"/>
          <p:cNvSpPr>
            <a:spLocks noGrp="1"/>
          </p:cNvSpPr>
          <p:nvPr>
            <p:ph type="sldNum" sz="quarter" idx="12"/>
          </p:nvPr>
        </p:nvSpPr>
        <p:spPr/>
        <p:txBody>
          <a:bodyPr/>
          <a:lstStyle/>
          <a:p>
            <a:pPr>
              <a:defRPr/>
            </a:pPr>
            <a:fld id="{0327E612-03C1-41A2-9B9B-E1048A6F5676}" type="slidenum">
              <a:rPr lang="en-US"/>
              <a:pPr>
                <a:defRPr/>
              </a:pPr>
              <a:t>14</a:t>
            </a:fld>
            <a:endParaRPr lang="en-US"/>
          </a:p>
        </p:txBody>
      </p:sp>
      <p:sp>
        <p:nvSpPr>
          <p:cNvPr id="21508" name="Rectangle 2"/>
          <p:cNvSpPr>
            <a:spLocks noGrp="1" noChangeArrowheads="1"/>
          </p:cNvSpPr>
          <p:nvPr>
            <p:ph type="title"/>
          </p:nvPr>
        </p:nvSpPr>
        <p:spPr>
          <a:xfrm>
            <a:off x="381000" y="228600"/>
            <a:ext cx="7391400" cy="838200"/>
          </a:xfrm>
        </p:spPr>
        <p:txBody>
          <a:bodyPr/>
          <a:lstStyle/>
          <a:p>
            <a:pPr eaLnBrk="1" hangingPunct="1"/>
            <a:r>
              <a:rPr lang="en-US" sz="3200" smtClean="0">
                <a:latin typeface="Times New Roman" pitchFamily="18" charset="0"/>
                <a:cs typeface="Times New Roman" pitchFamily="18" charset="0"/>
              </a:rPr>
              <a:t>“Structural Summary”</a:t>
            </a:r>
          </a:p>
        </p:txBody>
      </p:sp>
      <p:sp>
        <p:nvSpPr>
          <p:cNvPr id="1126403" name="Rectangle 3"/>
          <p:cNvSpPr>
            <a:spLocks noGrp="1" noChangeArrowheads="1"/>
          </p:cNvSpPr>
          <p:nvPr>
            <p:ph type="body" idx="1"/>
          </p:nvPr>
        </p:nvSpPr>
        <p:spPr>
          <a:xfrm>
            <a:off x="457200" y="1219200"/>
            <a:ext cx="7772400" cy="4648200"/>
          </a:xfrm>
        </p:spPr>
        <p:txBody>
          <a:bodyPr/>
          <a:lstStyle/>
          <a:p>
            <a:pPr eaLnBrk="1" hangingPunct="1"/>
            <a:r>
              <a:rPr lang="en-US" dirty="0" smtClean="0">
                <a:latin typeface="Times New Roman" pitchFamily="18" charset="0"/>
                <a:cs typeface="Times New Roman" pitchFamily="18" charset="0"/>
              </a:rPr>
              <a:t>Integrates several </a:t>
            </a:r>
            <a:r>
              <a:rPr lang="en-US" dirty="0" err="1" smtClean="0">
                <a:latin typeface="Times New Roman" pitchFamily="18" charset="0"/>
                <a:cs typeface="Times New Roman" pitchFamily="18" charset="0"/>
              </a:rPr>
              <a:t>pieices</a:t>
            </a:r>
            <a:r>
              <a:rPr lang="en-US" dirty="0" smtClean="0">
                <a:latin typeface="Times New Roman" pitchFamily="18" charset="0"/>
                <a:cs typeface="Times New Roman" pitchFamily="18" charset="0"/>
              </a:rPr>
              <a:t> of information generated by the code summary, including</a:t>
            </a:r>
          </a:p>
          <a:p>
            <a:pPr lvl="1" eaLnBrk="1" hangingPunct="1"/>
            <a:r>
              <a:rPr lang="en-US" sz="2400" dirty="0" smtClean="0">
                <a:latin typeface="Times New Roman" pitchFamily="18" charset="0"/>
                <a:ea typeface="Tahoma" pitchFamily="34" charset="0"/>
                <a:cs typeface="Times New Roman" pitchFamily="18" charset="0"/>
              </a:rPr>
              <a:t>“Lambda (L)”: “Relates to issues of economizing the use of resources.” (</a:t>
            </a:r>
            <a:r>
              <a:rPr lang="en-US" sz="2400" dirty="0" err="1" smtClean="0">
                <a:latin typeface="Times New Roman" pitchFamily="18" charset="0"/>
                <a:ea typeface="Tahoma" pitchFamily="34" charset="0"/>
                <a:cs typeface="Times New Roman" pitchFamily="18" charset="0"/>
              </a:rPr>
              <a:t>Exner</a:t>
            </a:r>
            <a:r>
              <a:rPr lang="en-US" sz="2400" dirty="0" smtClean="0">
                <a:latin typeface="Times New Roman" pitchFamily="18" charset="0"/>
                <a:ea typeface="Tahoma" pitchFamily="34" charset="0"/>
                <a:cs typeface="Times New Roman" pitchFamily="18" charset="0"/>
              </a:rPr>
              <a:t>, 1999)</a:t>
            </a:r>
          </a:p>
          <a:p>
            <a:pPr lvl="1" eaLnBrk="1" hangingPunct="1"/>
            <a:r>
              <a:rPr lang="en-US" sz="2400" dirty="0" smtClean="0">
                <a:latin typeface="Times New Roman" pitchFamily="18" charset="0"/>
                <a:ea typeface="Tahoma" pitchFamily="34" charset="0"/>
                <a:cs typeface="Times New Roman" pitchFamily="18" charset="0"/>
              </a:rPr>
              <a:t>“Experience Balance” or “EB”: Measures “the dominant style of decision making activity.”</a:t>
            </a:r>
          </a:p>
          <a:p>
            <a:pPr lvl="1" eaLnBrk="1" hangingPunct="1"/>
            <a:r>
              <a:rPr lang="en-US" sz="2400" dirty="0" smtClean="0">
                <a:latin typeface="Times New Roman" pitchFamily="18" charset="0"/>
                <a:ea typeface="Tahoma" pitchFamily="34" charset="0"/>
                <a:cs typeface="Times New Roman" pitchFamily="18" charset="0"/>
              </a:rPr>
              <a:t>“Experience Actual” or “EA”: “Available resources”; “Capability to initiate deliberate action in coping situations.”</a:t>
            </a:r>
            <a:endParaRPr lang="en-US" sz="2800" dirty="0" smtClean="0"/>
          </a:p>
          <a:p>
            <a:pPr lvl="1" eaLnBrk="1" hangingPunct="1"/>
            <a:endParaRPr lang="en-US" dirty="0" smtClean="0"/>
          </a:p>
          <a:p>
            <a:pPr lvl="1" eaLnBrk="1" hangingPunct="1"/>
            <a:endParaRPr lang="en-US" dirty="0" smtClean="0">
              <a:latin typeface="Times New Roman" pitchFamily="18" charset="0"/>
              <a:cs typeface="Times New Roman" pitchFamily="18" charset="0"/>
            </a:endParaRPr>
          </a:p>
          <a:p>
            <a:pPr lvl="1" eaLnBrk="1" hangingPunct="1"/>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403">
                                            <p:txEl>
                                              <p:pRg st="0" end="0"/>
                                            </p:txEl>
                                          </p:spTgt>
                                        </p:tgtEl>
                                        <p:attrNameLst>
                                          <p:attrName>style.visibility</p:attrName>
                                        </p:attrNameLst>
                                      </p:cBhvr>
                                      <p:to>
                                        <p:strVal val="visible"/>
                                      </p:to>
                                    </p:set>
                                    <p:animEffect transition="in" filter="dissolve">
                                      <p:cBhvr>
                                        <p:cTn id="7" dur="500"/>
                                        <p:tgtEl>
                                          <p:spTgt spid="1126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403">
                                            <p:txEl>
                                              <p:pRg st="1" end="1"/>
                                            </p:txEl>
                                          </p:spTgt>
                                        </p:tgtEl>
                                        <p:attrNameLst>
                                          <p:attrName>style.visibility</p:attrName>
                                        </p:attrNameLst>
                                      </p:cBhvr>
                                      <p:to>
                                        <p:strVal val="visible"/>
                                      </p:to>
                                    </p:set>
                                    <p:animEffect transition="in" filter="dissolve">
                                      <p:cBhvr>
                                        <p:cTn id="12" dur="500"/>
                                        <p:tgtEl>
                                          <p:spTgt spid="1126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403">
                                            <p:txEl>
                                              <p:pRg st="2" end="2"/>
                                            </p:txEl>
                                          </p:spTgt>
                                        </p:tgtEl>
                                        <p:attrNameLst>
                                          <p:attrName>style.visibility</p:attrName>
                                        </p:attrNameLst>
                                      </p:cBhvr>
                                      <p:to>
                                        <p:strVal val="visible"/>
                                      </p:to>
                                    </p:set>
                                    <p:animEffect transition="in" filter="dissolve">
                                      <p:cBhvr>
                                        <p:cTn id="17" dur="500"/>
                                        <p:tgtEl>
                                          <p:spTgt spid="11264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26403">
                                            <p:txEl>
                                              <p:pRg st="3" end="3"/>
                                            </p:txEl>
                                          </p:spTgt>
                                        </p:tgtEl>
                                        <p:attrNameLst>
                                          <p:attrName>style.visibility</p:attrName>
                                        </p:attrNameLst>
                                      </p:cBhvr>
                                      <p:to>
                                        <p:strVal val="visible"/>
                                      </p:to>
                                    </p:set>
                                    <p:animEffect transition="in" filter="dissolve">
                                      <p:cBhvr>
                                        <p:cTn id="22" dur="500"/>
                                        <p:tgtEl>
                                          <p:spTgt spid="11264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0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258F1F1-4FFF-41CD-8871-B8138E1A165B}" type="datetime1">
              <a:rPr lang="en-US"/>
              <a:pPr>
                <a:defRPr/>
              </a:pPr>
              <a:t>11/4/2010</a:t>
            </a:fld>
            <a:endParaRPr lang="en-US"/>
          </a:p>
        </p:txBody>
      </p:sp>
      <p:sp>
        <p:nvSpPr>
          <p:cNvPr id="5" name="Slide Number Placeholder 5"/>
          <p:cNvSpPr>
            <a:spLocks noGrp="1"/>
          </p:cNvSpPr>
          <p:nvPr>
            <p:ph type="sldNum" sz="quarter" idx="12"/>
          </p:nvPr>
        </p:nvSpPr>
        <p:spPr/>
        <p:txBody>
          <a:bodyPr/>
          <a:lstStyle/>
          <a:p>
            <a:pPr>
              <a:defRPr/>
            </a:pPr>
            <a:fld id="{CEBE1B17-74BE-40A9-8A33-1E6C56D9B4F8}" type="slidenum">
              <a:rPr lang="en-US"/>
              <a:pPr>
                <a:defRPr/>
              </a:pPr>
              <a:t>15</a:t>
            </a:fld>
            <a:endParaRPr lang="en-US"/>
          </a:p>
        </p:txBody>
      </p:sp>
      <p:sp>
        <p:nvSpPr>
          <p:cNvPr id="22532" name="Rectangle 2"/>
          <p:cNvSpPr>
            <a:spLocks noGrp="1" noChangeArrowheads="1"/>
          </p:cNvSpPr>
          <p:nvPr>
            <p:ph type="title"/>
          </p:nvPr>
        </p:nvSpPr>
        <p:spPr>
          <a:xfrm>
            <a:off x="609600" y="304800"/>
            <a:ext cx="7924800" cy="609600"/>
          </a:xfrm>
        </p:spPr>
        <p:txBody>
          <a:bodyPr/>
          <a:lstStyle/>
          <a:p>
            <a:r>
              <a:rPr lang="en-US" sz="2800" smtClean="0">
                <a:latin typeface="Times New Roman" pitchFamily="18" charset="0"/>
                <a:cs typeface="Times New Roman" pitchFamily="18" charset="0"/>
              </a:rPr>
              <a:t>Explanations of Lambda (Nurse, 2007)</a:t>
            </a:r>
            <a:r>
              <a:rPr lang="en-US" sz="2800" smtClean="0"/>
              <a:t> </a:t>
            </a:r>
          </a:p>
        </p:txBody>
      </p:sp>
      <p:sp>
        <p:nvSpPr>
          <p:cNvPr id="22533" name="Rectangle 3"/>
          <p:cNvSpPr>
            <a:spLocks noGrp="1" noChangeArrowheads="1"/>
          </p:cNvSpPr>
          <p:nvPr>
            <p:ph type="body" idx="1"/>
          </p:nvPr>
        </p:nvSpPr>
        <p:spPr>
          <a:xfrm>
            <a:off x="457200" y="1066800"/>
            <a:ext cx="8305800" cy="5257800"/>
          </a:xfrm>
          <a:noFill/>
        </p:spPr>
        <p:txBody>
          <a:bodyPr/>
          <a:lstStyle/>
          <a:p>
            <a:pPr marL="609600" indent="-609600">
              <a:lnSpc>
                <a:spcPct val="80000"/>
              </a:lnSpc>
            </a:pPr>
            <a:r>
              <a:rPr lang="en-US" sz="2200" dirty="0" smtClean="0">
                <a:latin typeface="Times New Roman" pitchFamily="18" charset="0"/>
                <a:cs typeface="Times New Roman" pitchFamily="18" charset="0"/>
              </a:rPr>
              <a:t>“[A] high Lambda index (&gt; .99) reflects a pervasive processing simplification that occurs when some elements of the field are consider of less importance when judged against the needs of the subject plus the perceived demands of the situation…The interpersonal consequences of this style are that the individual may fail to meet some family and social expectations and may deviate from socially expected patterns… For example, a high Lambda teen may be expressing a general Lambda coping style that ignores elements of a complex situation, with the resulting behavior becoming inadvertently confrontational.” </a:t>
            </a:r>
          </a:p>
          <a:p>
            <a:pPr marL="609600" indent="-609600">
              <a:lnSpc>
                <a:spcPct val="80000"/>
              </a:lnSpc>
            </a:pPr>
            <a:r>
              <a:rPr lang="en-US" sz="2200" dirty="0" smtClean="0">
                <a:latin typeface="Times New Roman" pitchFamily="18" charset="0"/>
                <a:cs typeface="Times New Roman" pitchFamily="18" charset="0"/>
              </a:rPr>
              <a:t>“In contrast…the low Lambda style implies a failure to see simplified solutions, with resulting over-involvement leading to an experience of being overwhelmed… In this case, a therapist may look for ways to strategically simplify and structure a session so as to help a low Lambda family member from becoming overwhelmed by whatever difficult feeling emerges (e.g., anger)”</a:t>
            </a:r>
          </a:p>
          <a:p>
            <a:pPr marL="609600" indent="-609600">
              <a:lnSpc>
                <a:spcPct val="80000"/>
              </a:lnSpc>
            </a:pPr>
            <a:endParaRPr lang="en-US" sz="2000" dirty="0" smtClean="0"/>
          </a:p>
          <a:p>
            <a:pPr marL="990600" lvl="1" indent="-533400">
              <a:lnSpc>
                <a:spcPct val="80000"/>
              </a:lnSpc>
            </a:pPr>
            <a:endParaRPr lang="en-US"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2561AE5-FE70-43BA-B393-C47A62F4AF2A}" type="datetime1">
              <a:rPr lang="en-US"/>
              <a:pPr>
                <a:defRPr/>
              </a:pPr>
              <a:t>11/4/2010</a:t>
            </a:fld>
            <a:endParaRPr lang="en-US"/>
          </a:p>
        </p:txBody>
      </p:sp>
      <p:sp>
        <p:nvSpPr>
          <p:cNvPr id="5" name="Slide Number Placeholder 5"/>
          <p:cNvSpPr>
            <a:spLocks noGrp="1"/>
          </p:cNvSpPr>
          <p:nvPr>
            <p:ph type="sldNum" sz="quarter" idx="12"/>
          </p:nvPr>
        </p:nvSpPr>
        <p:spPr/>
        <p:txBody>
          <a:bodyPr/>
          <a:lstStyle/>
          <a:p>
            <a:pPr>
              <a:defRPr/>
            </a:pPr>
            <a:fld id="{E8947BBC-01F4-4DDD-A553-79FECBFB5D27}" type="slidenum">
              <a:rPr lang="en-US"/>
              <a:pPr>
                <a:defRPr/>
              </a:pPr>
              <a:t>16</a:t>
            </a:fld>
            <a:endParaRPr lang="en-US"/>
          </a:p>
        </p:txBody>
      </p:sp>
      <p:sp>
        <p:nvSpPr>
          <p:cNvPr id="23556" name="Rectangle 2"/>
          <p:cNvSpPr>
            <a:spLocks noGrp="1" noChangeArrowheads="1"/>
          </p:cNvSpPr>
          <p:nvPr>
            <p:ph type="title"/>
          </p:nvPr>
        </p:nvSpPr>
        <p:spPr>
          <a:xfrm>
            <a:off x="609600" y="304800"/>
            <a:ext cx="7924800" cy="609600"/>
          </a:xfrm>
        </p:spPr>
        <p:txBody>
          <a:bodyPr/>
          <a:lstStyle/>
          <a:p>
            <a:pPr marL="609600" indent="-609600">
              <a:lnSpc>
                <a:spcPct val="80000"/>
              </a:lnSpc>
            </a:pPr>
            <a:r>
              <a:rPr lang="en-US" sz="2800" smtClean="0">
                <a:latin typeface="Times New Roman" pitchFamily="18" charset="0"/>
                <a:cs typeface="Times New Roman" pitchFamily="18" charset="0"/>
              </a:rPr>
              <a:t>Explanations of EB</a:t>
            </a:r>
          </a:p>
        </p:txBody>
      </p:sp>
      <p:sp>
        <p:nvSpPr>
          <p:cNvPr id="23557" name="Rectangle 3"/>
          <p:cNvSpPr>
            <a:spLocks noGrp="1" noChangeArrowheads="1"/>
          </p:cNvSpPr>
          <p:nvPr>
            <p:ph type="body" idx="1"/>
          </p:nvPr>
        </p:nvSpPr>
        <p:spPr>
          <a:xfrm>
            <a:off x="533400" y="1066800"/>
            <a:ext cx="8001000" cy="5029200"/>
          </a:xfrm>
          <a:noFill/>
        </p:spPr>
        <p:txBody>
          <a:bodyPr/>
          <a:lstStyle/>
          <a:p>
            <a:pPr marL="609600" indent="-609600">
              <a:lnSpc>
                <a:spcPct val="80000"/>
              </a:lnSpc>
            </a:pPr>
            <a:r>
              <a:rPr lang="en-US" sz="2200" smtClean="0">
                <a:latin typeface="Times New Roman" pitchFamily="18" charset="0"/>
                <a:cs typeface="Times New Roman" pitchFamily="18" charset="0"/>
              </a:rPr>
              <a:t>“The Experience Balance (EB) indicates a relationship between human movement responses and the (weighted) sum of chromatic color responses (C). When the balance is more toward M, a person, labeled introversive, is likely to use his or her inner life as a primary source of satisfaction; when the balance is in the direction of C, an individual is described as extroversive, placing more emphasis on interactions between self and the world as sources of gratification…The introversive more often likes to delay, push feelings aside, look at all possible alternatives, and then make decisions.  By contrast, the extroversive merges feeling with thinking while seeking to solve problems and reach decisions by more emphasis on interactive, trial-and-error behaviors… Although effective people tend to be either introversive or extroversive, being rigidly and pervasively one or the other, regardless of circumstance, is a liability…”</a:t>
            </a:r>
          </a:p>
          <a:p>
            <a:pPr marL="990600" lvl="1" indent="-533400">
              <a:lnSpc>
                <a:spcPct val="80000"/>
              </a:lnSpc>
            </a:pPr>
            <a:r>
              <a:rPr lang="en-US" sz="2200" smtClean="0">
                <a:latin typeface="Times New Roman" pitchFamily="18" charset="0"/>
                <a:cs typeface="Times New Roman" pitchFamily="18" charset="0"/>
              </a:rPr>
              <a:t>(Nurse, 2007, paraphrasing Exner, 1993, p. 410)</a:t>
            </a:r>
          </a:p>
          <a:p>
            <a:pPr marL="609600" indent="-609600">
              <a:lnSpc>
                <a:spcPct val="80000"/>
              </a:lnSpc>
            </a:pPr>
            <a:endParaRPr lang="en-US" sz="20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Date Placeholder 3"/>
          <p:cNvSpPr>
            <a:spLocks noGrp="1"/>
          </p:cNvSpPr>
          <p:nvPr>
            <p:ph type="dt" sz="quarter" idx="10"/>
          </p:nvPr>
        </p:nvSpPr>
        <p:spPr/>
        <p:txBody>
          <a:bodyPr/>
          <a:lstStyle/>
          <a:p>
            <a:pPr>
              <a:defRPr/>
            </a:pPr>
            <a:fld id="{A9F5BADD-BB3E-4377-ABF1-CD2854BECC38}" type="datetime1">
              <a:rPr lang="en-US"/>
              <a:pPr>
                <a:defRPr/>
              </a:pPr>
              <a:t>11/4/2010</a:t>
            </a:fld>
            <a:endParaRPr lang="en-US"/>
          </a:p>
        </p:txBody>
      </p:sp>
      <p:sp>
        <p:nvSpPr>
          <p:cNvPr id="24" name="Slide Number Placeholder 5"/>
          <p:cNvSpPr>
            <a:spLocks noGrp="1"/>
          </p:cNvSpPr>
          <p:nvPr>
            <p:ph type="sldNum" sz="quarter" idx="12"/>
          </p:nvPr>
        </p:nvSpPr>
        <p:spPr/>
        <p:txBody>
          <a:bodyPr/>
          <a:lstStyle/>
          <a:p>
            <a:pPr>
              <a:defRPr/>
            </a:pPr>
            <a:fld id="{1F81AED0-AFF3-470B-8936-62E4029930CB}" type="slidenum">
              <a:rPr lang="en-US"/>
              <a:pPr>
                <a:defRPr/>
              </a:pPr>
              <a:t>17</a:t>
            </a:fld>
            <a:endParaRPr lang="en-US"/>
          </a:p>
        </p:txBody>
      </p:sp>
      <p:sp>
        <p:nvSpPr>
          <p:cNvPr id="24580" name="Rectangle 2"/>
          <p:cNvSpPr>
            <a:spLocks noGrp="1" noChangeArrowheads="1"/>
          </p:cNvSpPr>
          <p:nvPr>
            <p:ph type="title"/>
          </p:nvPr>
        </p:nvSpPr>
        <p:spPr>
          <a:xfrm>
            <a:off x="609600" y="304800"/>
            <a:ext cx="7924800" cy="609600"/>
          </a:xfrm>
        </p:spPr>
        <p:txBody>
          <a:bodyPr/>
          <a:lstStyle/>
          <a:p>
            <a:r>
              <a:rPr lang="en-US" sz="2800" smtClean="0">
                <a:latin typeface="Times New Roman" pitchFamily="18" charset="0"/>
                <a:cs typeface="Times New Roman" pitchFamily="18" charset="0"/>
              </a:rPr>
              <a:t>Computing Lambda from Score Sequence</a:t>
            </a:r>
          </a:p>
        </p:txBody>
      </p:sp>
      <p:sp>
        <p:nvSpPr>
          <p:cNvPr id="1155077" name="Text Box 5"/>
          <p:cNvSpPr txBox="1">
            <a:spLocks noChangeArrowheads="1"/>
          </p:cNvSpPr>
          <p:nvPr/>
        </p:nvSpPr>
        <p:spPr bwMode="auto">
          <a:xfrm>
            <a:off x="660400" y="1423988"/>
            <a:ext cx="3759200" cy="800100"/>
          </a:xfrm>
          <a:prstGeom prst="rect">
            <a:avLst/>
          </a:prstGeom>
          <a:noFill/>
          <a:ln w="9525">
            <a:noFill/>
            <a:miter lim="800000"/>
            <a:headEnd/>
            <a:tailEnd/>
          </a:ln>
        </p:spPr>
        <p:txBody>
          <a:bodyPr wrap="none">
            <a:spAutoFit/>
          </a:bodyPr>
          <a:lstStyle/>
          <a:p>
            <a:r>
              <a:rPr lang="en-US" sz="2400"/>
              <a:t>“F”  =  </a:t>
            </a:r>
            <a:r>
              <a:rPr lang="en-US" sz="2200"/>
              <a:t># responses with </a:t>
            </a:r>
            <a:br>
              <a:rPr lang="en-US" sz="2200"/>
            </a:br>
            <a:r>
              <a:rPr lang="en-US" sz="2200"/>
              <a:t>            Pure Form determinants</a:t>
            </a:r>
          </a:p>
        </p:txBody>
      </p:sp>
      <p:sp>
        <p:nvSpPr>
          <p:cNvPr id="1155081" name="Text Box 9"/>
          <p:cNvSpPr txBox="1">
            <a:spLocks noChangeArrowheads="1"/>
          </p:cNvSpPr>
          <p:nvPr/>
        </p:nvSpPr>
        <p:spPr bwMode="auto">
          <a:xfrm>
            <a:off x="1939925" y="4319588"/>
            <a:ext cx="298450" cy="366712"/>
          </a:xfrm>
          <a:prstGeom prst="rect">
            <a:avLst/>
          </a:prstGeom>
          <a:noFill/>
          <a:ln w="9525">
            <a:noFill/>
            <a:miter lim="800000"/>
            <a:headEnd/>
            <a:tailEnd/>
          </a:ln>
        </p:spPr>
        <p:txBody>
          <a:bodyPr wrap="none">
            <a:spAutoFit/>
          </a:bodyPr>
          <a:lstStyle/>
          <a:p>
            <a:r>
              <a:rPr lang="en-US"/>
              <a:t>6</a:t>
            </a:r>
          </a:p>
        </p:txBody>
      </p:sp>
      <p:sp>
        <p:nvSpPr>
          <p:cNvPr id="1155082" name="Line 10"/>
          <p:cNvSpPr>
            <a:spLocks noChangeShapeType="1"/>
          </p:cNvSpPr>
          <p:nvPr/>
        </p:nvSpPr>
        <p:spPr bwMode="auto">
          <a:xfrm>
            <a:off x="1651000" y="4662488"/>
            <a:ext cx="914400" cy="0"/>
          </a:xfrm>
          <a:prstGeom prst="line">
            <a:avLst/>
          </a:prstGeom>
          <a:noFill/>
          <a:ln w="9525">
            <a:solidFill>
              <a:schemeClr val="tx1"/>
            </a:solidFill>
            <a:round/>
            <a:headEnd/>
            <a:tailEnd/>
          </a:ln>
        </p:spPr>
        <p:txBody>
          <a:bodyPr/>
          <a:lstStyle/>
          <a:p>
            <a:endParaRPr lang="en-US"/>
          </a:p>
        </p:txBody>
      </p:sp>
      <p:sp>
        <p:nvSpPr>
          <p:cNvPr id="1155083" name="Text Box 11"/>
          <p:cNvSpPr txBox="1">
            <a:spLocks noChangeArrowheads="1"/>
          </p:cNvSpPr>
          <p:nvPr/>
        </p:nvSpPr>
        <p:spPr bwMode="auto">
          <a:xfrm>
            <a:off x="1727200" y="4814888"/>
            <a:ext cx="717550" cy="366712"/>
          </a:xfrm>
          <a:prstGeom prst="rect">
            <a:avLst/>
          </a:prstGeom>
          <a:noFill/>
          <a:ln w="9525">
            <a:noFill/>
            <a:miter lim="800000"/>
            <a:headEnd/>
            <a:tailEnd/>
          </a:ln>
        </p:spPr>
        <p:txBody>
          <a:bodyPr wrap="none">
            <a:spAutoFit/>
          </a:bodyPr>
          <a:lstStyle/>
          <a:p>
            <a:r>
              <a:rPr lang="en-US"/>
              <a:t>25 - 6</a:t>
            </a:r>
          </a:p>
        </p:txBody>
      </p:sp>
      <p:sp>
        <p:nvSpPr>
          <p:cNvPr id="1155084" name="Text Box 12"/>
          <p:cNvSpPr txBox="1">
            <a:spLocks noChangeArrowheads="1"/>
          </p:cNvSpPr>
          <p:nvPr/>
        </p:nvSpPr>
        <p:spPr bwMode="auto">
          <a:xfrm>
            <a:off x="2778125" y="4471988"/>
            <a:ext cx="655638" cy="366712"/>
          </a:xfrm>
          <a:prstGeom prst="rect">
            <a:avLst/>
          </a:prstGeom>
          <a:noFill/>
          <a:ln w="9525">
            <a:noFill/>
            <a:miter lim="800000"/>
            <a:headEnd/>
            <a:tailEnd/>
          </a:ln>
        </p:spPr>
        <p:txBody>
          <a:bodyPr wrap="none">
            <a:spAutoFit/>
          </a:bodyPr>
          <a:lstStyle/>
          <a:p>
            <a:r>
              <a:rPr lang="en-US"/>
              <a:t>= .32</a:t>
            </a:r>
          </a:p>
        </p:txBody>
      </p:sp>
      <p:pic>
        <p:nvPicPr>
          <p:cNvPr id="1155088" name="Picture 16"/>
          <p:cNvPicPr>
            <a:picLocks noChangeAspect="1" noChangeArrowheads="1"/>
          </p:cNvPicPr>
          <p:nvPr/>
        </p:nvPicPr>
        <p:blipFill>
          <a:blip r:embed="rId3" cstate="print"/>
          <a:srcRect r="50952"/>
          <a:stretch>
            <a:fillRect/>
          </a:stretch>
        </p:blipFill>
        <p:spPr bwMode="auto">
          <a:xfrm>
            <a:off x="5602288" y="914400"/>
            <a:ext cx="3475037" cy="5611813"/>
          </a:xfrm>
          <a:prstGeom prst="rect">
            <a:avLst/>
          </a:prstGeom>
          <a:noFill/>
          <a:ln w="9525">
            <a:noFill/>
            <a:miter lim="800000"/>
            <a:headEnd/>
            <a:tailEnd/>
          </a:ln>
        </p:spPr>
      </p:pic>
      <p:sp>
        <p:nvSpPr>
          <p:cNvPr id="1155089" name="Rectangle 17"/>
          <p:cNvSpPr>
            <a:spLocks noChangeArrowheads="1"/>
          </p:cNvSpPr>
          <p:nvPr/>
        </p:nvSpPr>
        <p:spPr bwMode="auto">
          <a:xfrm>
            <a:off x="7924800" y="1447800"/>
            <a:ext cx="304800" cy="228600"/>
          </a:xfrm>
          <a:prstGeom prst="rect">
            <a:avLst/>
          </a:prstGeom>
          <a:noFill/>
          <a:ln w="9525">
            <a:solidFill>
              <a:schemeClr val="bg2"/>
            </a:solidFill>
            <a:miter lim="800000"/>
            <a:headEnd/>
            <a:tailEnd/>
          </a:ln>
        </p:spPr>
        <p:txBody>
          <a:bodyPr wrap="none" anchor="ctr"/>
          <a:lstStyle/>
          <a:p>
            <a:endParaRPr lang="en-US"/>
          </a:p>
        </p:txBody>
      </p:sp>
      <p:sp>
        <p:nvSpPr>
          <p:cNvPr id="1155090" name="Rectangle 18"/>
          <p:cNvSpPr>
            <a:spLocks noChangeArrowheads="1"/>
          </p:cNvSpPr>
          <p:nvPr/>
        </p:nvSpPr>
        <p:spPr bwMode="auto">
          <a:xfrm>
            <a:off x="7924800" y="1671638"/>
            <a:ext cx="304800" cy="228600"/>
          </a:xfrm>
          <a:prstGeom prst="rect">
            <a:avLst/>
          </a:prstGeom>
          <a:noFill/>
          <a:ln w="9525">
            <a:solidFill>
              <a:schemeClr val="bg2"/>
            </a:solidFill>
            <a:miter lim="800000"/>
            <a:headEnd/>
            <a:tailEnd/>
          </a:ln>
        </p:spPr>
        <p:txBody>
          <a:bodyPr wrap="none" anchor="ctr"/>
          <a:lstStyle/>
          <a:p>
            <a:endParaRPr lang="en-US"/>
          </a:p>
        </p:txBody>
      </p:sp>
      <p:sp>
        <p:nvSpPr>
          <p:cNvPr id="1155091" name="Rectangle 19"/>
          <p:cNvSpPr>
            <a:spLocks noChangeArrowheads="1"/>
          </p:cNvSpPr>
          <p:nvPr/>
        </p:nvSpPr>
        <p:spPr bwMode="auto">
          <a:xfrm>
            <a:off x="7929563" y="2576513"/>
            <a:ext cx="304800" cy="228600"/>
          </a:xfrm>
          <a:prstGeom prst="rect">
            <a:avLst/>
          </a:prstGeom>
          <a:noFill/>
          <a:ln w="9525">
            <a:solidFill>
              <a:schemeClr val="bg2"/>
            </a:solidFill>
            <a:miter lim="800000"/>
            <a:headEnd/>
            <a:tailEnd/>
          </a:ln>
        </p:spPr>
        <p:txBody>
          <a:bodyPr wrap="none" anchor="ctr"/>
          <a:lstStyle/>
          <a:p>
            <a:endParaRPr lang="en-US"/>
          </a:p>
        </p:txBody>
      </p:sp>
      <p:sp>
        <p:nvSpPr>
          <p:cNvPr id="1155092" name="Rectangle 20"/>
          <p:cNvSpPr>
            <a:spLocks noChangeArrowheads="1"/>
          </p:cNvSpPr>
          <p:nvPr/>
        </p:nvSpPr>
        <p:spPr bwMode="auto">
          <a:xfrm>
            <a:off x="7896225" y="3324225"/>
            <a:ext cx="304800" cy="228600"/>
          </a:xfrm>
          <a:prstGeom prst="rect">
            <a:avLst/>
          </a:prstGeom>
          <a:noFill/>
          <a:ln w="9525">
            <a:solidFill>
              <a:schemeClr val="bg2"/>
            </a:solidFill>
            <a:miter lim="800000"/>
            <a:headEnd/>
            <a:tailEnd/>
          </a:ln>
        </p:spPr>
        <p:txBody>
          <a:bodyPr wrap="none" anchor="ctr"/>
          <a:lstStyle/>
          <a:p>
            <a:endParaRPr lang="en-US"/>
          </a:p>
        </p:txBody>
      </p:sp>
      <p:sp>
        <p:nvSpPr>
          <p:cNvPr id="1155093" name="Rectangle 21"/>
          <p:cNvSpPr>
            <a:spLocks noChangeArrowheads="1"/>
          </p:cNvSpPr>
          <p:nvPr/>
        </p:nvSpPr>
        <p:spPr bwMode="auto">
          <a:xfrm>
            <a:off x="7862888" y="4267200"/>
            <a:ext cx="304800" cy="228600"/>
          </a:xfrm>
          <a:prstGeom prst="rect">
            <a:avLst/>
          </a:prstGeom>
          <a:noFill/>
          <a:ln w="9525">
            <a:solidFill>
              <a:schemeClr val="bg2"/>
            </a:solidFill>
            <a:miter lim="800000"/>
            <a:headEnd/>
            <a:tailEnd/>
          </a:ln>
        </p:spPr>
        <p:txBody>
          <a:bodyPr wrap="none" anchor="ctr"/>
          <a:lstStyle/>
          <a:p>
            <a:endParaRPr lang="en-US"/>
          </a:p>
        </p:txBody>
      </p:sp>
      <p:sp>
        <p:nvSpPr>
          <p:cNvPr id="1155094" name="Rectangle 22"/>
          <p:cNvSpPr>
            <a:spLocks noChangeArrowheads="1"/>
          </p:cNvSpPr>
          <p:nvPr/>
        </p:nvSpPr>
        <p:spPr bwMode="auto">
          <a:xfrm>
            <a:off x="7848600" y="5000625"/>
            <a:ext cx="304800" cy="228600"/>
          </a:xfrm>
          <a:prstGeom prst="rect">
            <a:avLst/>
          </a:prstGeom>
          <a:noFill/>
          <a:ln w="9525">
            <a:solidFill>
              <a:schemeClr val="bg2"/>
            </a:solidFill>
            <a:miter lim="800000"/>
            <a:headEnd/>
            <a:tailEnd/>
          </a:ln>
        </p:spPr>
        <p:txBody>
          <a:bodyPr wrap="none" anchor="ctr"/>
          <a:lstStyle/>
          <a:p>
            <a:endParaRPr lang="en-US"/>
          </a:p>
        </p:txBody>
      </p:sp>
      <p:sp>
        <p:nvSpPr>
          <p:cNvPr id="1155096" name="Text Box 24"/>
          <p:cNvSpPr txBox="1">
            <a:spLocks noChangeArrowheads="1"/>
          </p:cNvSpPr>
          <p:nvPr/>
        </p:nvSpPr>
        <p:spPr bwMode="auto">
          <a:xfrm>
            <a:off x="736600" y="2438400"/>
            <a:ext cx="2941638" cy="430213"/>
          </a:xfrm>
          <a:prstGeom prst="rect">
            <a:avLst/>
          </a:prstGeom>
          <a:noFill/>
          <a:ln w="9525">
            <a:noFill/>
            <a:miter lim="800000"/>
            <a:headEnd/>
            <a:tailEnd/>
          </a:ln>
        </p:spPr>
        <p:txBody>
          <a:bodyPr wrap="none">
            <a:spAutoFit/>
          </a:bodyPr>
          <a:lstStyle/>
          <a:p>
            <a:r>
              <a:rPr lang="en-US" sz="2200"/>
              <a:t>“R” = Total # responses </a:t>
            </a:r>
          </a:p>
        </p:txBody>
      </p:sp>
      <p:sp>
        <p:nvSpPr>
          <p:cNvPr id="1155097" name="Text Box 25"/>
          <p:cNvSpPr txBox="1">
            <a:spLocks noChangeArrowheads="1"/>
          </p:cNvSpPr>
          <p:nvPr/>
        </p:nvSpPr>
        <p:spPr bwMode="auto">
          <a:xfrm>
            <a:off x="796925" y="3405188"/>
            <a:ext cx="623888" cy="366712"/>
          </a:xfrm>
          <a:prstGeom prst="rect">
            <a:avLst/>
          </a:prstGeom>
          <a:noFill/>
          <a:ln w="9525">
            <a:noFill/>
            <a:miter lim="800000"/>
            <a:headEnd/>
            <a:tailEnd/>
          </a:ln>
        </p:spPr>
        <p:txBody>
          <a:bodyPr wrap="none">
            <a:spAutoFit/>
          </a:bodyPr>
          <a:lstStyle/>
          <a:p>
            <a:r>
              <a:rPr lang="en-US"/>
              <a:t>L =  </a:t>
            </a:r>
          </a:p>
        </p:txBody>
      </p:sp>
      <p:sp>
        <p:nvSpPr>
          <p:cNvPr id="1155098" name="Text Box 26"/>
          <p:cNvSpPr txBox="1">
            <a:spLocks noChangeArrowheads="1"/>
          </p:cNvSpPr>
          <p:nvPr/>
        </p:nvSpPr>
        <p:spPr bwMode="auto">
          <a:xfrm>
            <a:off x="1939925" y="3176588"/>
            <a:ext cx="1327150" cy="366712"/>
          </a:xfrm>
          <a:prstGeom prst="rect">
            <a:avLst/>
          </a:prstGeom>
          <a:noFill/>
          <a:ln w="9525">
            <a:noFill/>
            <a:miter lim="800000"/>
            <a:headEnd/>
            <a:tailEnd/>
          </a:ln>
        </p:spPr>
        <p:txBody>
          <a:bodyPr wrap="none">
            <a:spAutoFit/>
          </a:bodyPr>
          <a:lstStyle/>
          <a:p>
            <a:r>
              <a:rPr lang="en-US"/>
              <a:t># Pure Form</a:t>
            </a:r>
          </a:p>
        </p:txBody>
      </p:sp>
      <p:sp>
        <p:nvSpPr>
          <p:cNvPr id="1155099" name="Line 27"/>
          <p:cNvSpPr>
            <a:spLocks noChangeShapeType="1"/>
          </p:cNvSpPr>
          <p:nvPr/>
        </p:nvSpPr>
        <p:spPr bwMode="auto">
          <a:xfrm>
            <a:off x="1879600" y="3519488"/>
            <a:ext cx="1524000" cy="0"/>
          </a:xfrm>
          <a:prstGeom prst="line">
            <a:avLst/>
          </a:prstGeom>
          <a:noFill/>
          <a:ln w="9525">
            <a:solidFill>
              <a:schemeClr val="tx1"/>
            </a:solidFill>
            <a:round/>
            <a:headEnd/>
            <a:tailEnd/>
          </a:ln>
        </p:spPr>
        <p:txBody>
          <a:bodyPr/>
          <a:lstStyle/>
          <a:p>
            <a:endParaRPr lang="en-US"/>
          </a:p>
        </p:txBody>
      </p:sp>
      <p:sp>
        <p:nvSpPr>
          <p:cNvPr id="1155100" name="Text Box 28"/>
          <p:cNvSpPr txBox="1">
            <a:spLocks noChangeArrowheads="1"/>
          </p:cNvSpPr>
          <p:nvPr/>
        </p:nvSpPr>
        <p:spPr bwMode="auto">
          <a:xfrm>
            <a:off x="1635125" y="3633788"/>
            <a:ext cx="2000250" cy="366712"/>
          </a:xfrm>
          <a:prstGeom prst="rect">
            <a:avLst/>
          </a:prstGeom>
          <a:noFill/>
          <a:ln w="9525">
            <a:noFill/>
            <a:miter lim="800000"/>
            <a:headEnd/>
            <a:tailEnd/>
          </a:ln>
        </p:spPr>
        <p:txBody>
          <a:bodyPr wrap="none">
            <a:spAutoFit/>
          </a:bodyPr>
          <a:lstStyle/>
          <a:p>
            <a:r>
              <a:rPr lang="en-US"/>
              <a:t>Total - # Pure Form</a:t>
            </a:r>
          </a:p>
        </p:txBody>
      </p:sp>
      <p:sp>
        <p:nvSpPr>
          <p:cNvPr id="1155103" name="Rectangle 31"/>
          <p:cNvSpPr>
            <a:spLocks noChangeArrowheads="1"/>
          </p:cNvSpPr>
          <p:nvPr/>
        </p:nvSpPr>
        <p:spPr bwMode="auto">
          <a:xfrm>
            <a:off x="6781800" y="1495425"/>
            <a:ext cx="457200" cy="4600575"/>
          </a:xfrm>
          <a:prstGeom prst="rect">
            <a:avLst/>
          </a:prstGeom>
          <a:noFill/>
          <a:ln w="9525">
            <a:solidFill>
              <a:schemeClr val="bg2"/>
            </a:solidFill>
            <a:miter lim="800000"/>
            <a:headEnd/>
            <a:tailEnd/>
          </a:ln>
        </p:spPr>
        <p:txBody>
          <a:bodyPr wrap="none" anchor="ctr"/>
          <a:lstStyle/>
          <a:p>
            <a:endParaRPr lang="en-US"/>
          </a:p>
        </p:txBody>
      </p:sp>
      <p:sp>
        <p:nvSpPr>
          <p:cNvPr id="25" name="Text Box 11"/>
          <p:cNvSpPr txBox="1">
            <a:spLocks noChangeArrowheads="1"/>
          </p:cNvSpPr>
          <p:nvPr/>
        </p:nvSpPr>
        <p:spPr bwMode="auto">
          <a:xfrm>
            <a:off x="6765925" y="6096000"/>
            <a:ext cx="473075" cy="369888"/>
          </a:xfrm>
          <a:prstGeom prst="rect">
            <a:avLst/>
          </a:prstGeom>
          <a:noFill/>
          <a:ln w="9525">
            <a:noFill/>
            <a:miter lim="800000"/>
            <a:headEnd/>
            <a:tailEnd/>
          </a:ln>
        </p:spPr>
        <p:txBody>
          <a:bodyPr wrap="none">
            <a:spAutoFit/>
          </a:bodyPr>
          <a:lstStyle/>
          <a:p>
            <a:r>
              <a:rPr lang="en-US">
                <a:solidFill>
                  <a:schemeClr val="bg2"/>
                </a:solidFill>
              </a:rPr>
              <a:t>25 </a:t>
            </a:r>
          </a:p>
        </p:txBody>
      </p:sp>
      <p:sp>
        <p:nvSpPr>
          <p:cNvPr id="26" name="Text Box 11"/>
          <p:cNvSpPr txBox="1">
            <a:spLocks noChangeArrowheads="1"/>
          </p:cNvSpPr>
          <p:nvPr/>
        </p:nvSpPr>
        <p:spPr bwMode="auto">
          <a:xfrm>
            <a:off x="7772400" y="6096000"/>
            <a:ext cx="357188" cy="369888"/>
          </a:xfrm>
          <a:prstGeom prst="rect">
            <a:avLst/>
          </a:prstGeom>
          <a:noFill/>
          <a:ln w="9525">
            <a:noFill/>
            <a:miter lim="800000"/>
            <a:headEnd/>
            <a:tailEnd/>
          </a:ln>
        </p:spPr>
        <p:txBody>
          <a:bodyPr wrap="none">
            <a:spAutoFit/>
          </a:bodyPr>
          <a:lstStyle/>
          <a:p>
            <a:r>
              <a:rPr lang="en-US">
                <a:solidFill>
                  <a:schemeClr val="bg2"/>
                </a:solidFill>
              </a:rPr>
              <a:t>6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55088"/>
                                        </p:tgtEl>
                                        <p:attrNameLst>
                                          <p:attrName>style.visibility</p:attrName>
                                        </p:attrNameLst>
                                      </p:cBhvr>
                                      <p:to>
                                        <p:strVal val="visible"/>
                                      </p:to>
                                    </p:set>
                                    <p:animEffect transition="in" filter="dissolve">
                                      <p:cBhvr>
                                        <p:cTn id="7" dur="500"/>
                                        <p:tgtEl>
                                          <p:spTgt spid="11550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55077"/>
                                        </p:tgtEl>
                                        <p:attrNameLst>
                                          <p:attrName>style.visibility</p:attrName>
                                        </p:attrNameLst>
                                      </p:cBhvr>
                                      <p:to>
                                        <p:strVal val="visible"/>
                                      </p:to>
                                    </p:set>
                                    <p:animEffect transition="in" filter="dissolve">
                                      <p:cBhvr>
                                        <p:cTn id="12" dur="500"/>
                                        <p:tgtEl>
                                          <p:spTgt spid="115507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55089"/>
                                        </p:tgtEl>
                                        <p:attrNameLst>
                                          <p:attrName>style.visibility</p:attrName>
                                        </p:attrNameLst>
                                      </p:cBhvr>
                                      <p:to>
                                        <p:strVal val="visible"/>
                                      </p:to>
                                    </p:set>
                                    <p:animEffect transition="in" filter="dissolve">
                                      <p:cBhvr>
                                        <p:cTn id="17" dur="500"/>
                                        <p:tgtEl>
                                          <p:spTgt spid="1155089"/>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155090"/>
                                        </p:tgtEl>
                                        <p:attrNameLst>
                                          <p:attrName>style.visibility</p:attrName>
                                        </p:attrNameLst>
                                      </p:cBhvr>
                                      <p:to>
                                        <p:strVal val="visible"/>
                                      </p:to>
                                    </p:set>
                                    <p:animEffect transition="in" filter="dissolve">
                                      <p:cBhvr>
                                        <p:cTn id="20" dur="500"/>
                                        <p:tgtEl>
                                          <p:spTgt spid="1155090"/>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155091"/>
                                        </p:tgtEl>
                                        <p:attrNameLst>
                                          <p:attrName>style.visibility</p:attrName>
                                        </p:attrNameLst>
                                      </p:cBhvr>
                                      <p:to>
                                        <p:strVal val="visible"/>
                                      </p:to>
                                    </p:set>
                                    <p:animEffect transition="in" filter="dissolve">
                                      <p:cBhvr>
                                        <p:cTn id="23" dur="500"/>
                                        <p:tgtEl>
                                          <p:spTgt spid="115509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55092"/>
                                        </p:tgtEl>
                                        <p:attrNameLst>
                                          <p:attrName>style.visibility</p:attrName>
                                        </p:attrNameLst>
                                      </p:cBhvr>
                                      <p:to>
                                        <p:strVal val="visible"/>
                                      </p:to>
                                    </p:set>
                                    <p:animEffect transition="in" filter="dissolve">
                                      <p:cBhvr>
                                        <p:cTn id="26" dur="500"/>
                                        <p:tgtEl>
                                          <p:spTgt spid="1155092"/>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155093"/>
                                        </p:tgtEl>
                                        <p:attrNameLst>
                                          <p:attrName>style.visibility</p:attrName>
                                        </p:attrNameLst>
                                      </p:cBhvr>
                                      <p:to>
                                        <p:strVal val="visible"/>
                                      </p:to>
                                    </p:set>
                                    <p:animEffect transition="in" filter="dissolve">
                                      <p:cBhvr>
                                        <p:cTn id="29" dur="500"/>
                                        <p:tgtEl>
                                          <p:spTgt spid="1155093"/>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155094"/>
                                        </p:tgtEl>
                                        <p:attrNameLst>
                                          <p:attrName>style.visibility</p:attrName>
                                        </p:attrNameLst>
                                      </p:cBhvr>
                                      <p:to>
                                        <p:strVal val="visible"/>
                                      </p:to>
                                    </p:set>
                                    <p:animEffect transition="in" filter="dissolve">
                                      <p:cBhvr>
                                        <p:cTn id="32" dur="500"/>
                                        <p:tgtEl>
                                          <p:spTgt spid="115509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55096"/>
                                        </p:tgtEl>
                                        <p:attrNameLst>
                                          <p:attrName>style.visibility</p:attrName>
                                        </p:attrNameLst>
                                      </p:cBhvr>
                                      <p:to>
                                        <p:strVal val="visible"/>
                                      </p:to>
                                    </p:set>
                                    <p:animEffect transition="in" filter="dissolve">
                                      <p:cBhvr>
                                        <p:cTn id="37" dur="500"/>
                                        <p:tgtEl>
                                          <p:spTgt spid="115509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55103"/>
                                        </p:tgtEl>
                                        <p:attrNameLst>
                                          <p:attrName>style.visibility</p:attrName>
                                        </p:attrNameLst>
                                      </p:cBhvr>
                                      <p:to>
                                        <p:strVal val="visible"/>
                                      </p:to>
                                    </p:set>
                                    <p:animEffect transition="in" filter="dissolve">
                                      <p:cBhvr>
                                        <p:cTn id="42" dur="500"/>
                                        <p:tgtEl>
                                          <p:spTgt spid="115510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55097"/>
                                        </p:tgtEl>
                                        <p:attrNameLst>
                                          <p:attrName>style.visibility</p:attrName>
                                        </p:attrNameLst>
                                      </p:cBhvr>
                                      <p:to>
                                        <p:strVal val="visible"/>
                                      </p:to>
                                    </p:set>
                                    <p:animEffect transition="in" filter="dissolve">
                                      <p:cBhvr>
                                        <p:cTn id="47" dur="500"/>
                                        <p:tgtEl>
                                          <p:spTgt spid="1155097"/>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155098"/>
                                        </p:tgtEl>
                                        <p:attrNameLst>
                                          <p:attrName>style.visibility</p:attrName>
                                        </p:attrNameLst>
                                      </p:cBhvr>
                                      <p:to>
                                        <p:strVal val="visible"/>
                                      </p:to>
                                    </p:set>
                                    <p:animEffect transition="in" filter="dissolve">
                                      <p:cBhvr>
                                        <p:cTn id="50" dur="500"/>
                                        <p:tgtEl>
                                          <p:spTgt spid="1155098"/>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155099"/>
                                        </p:tgtEl>
                                        <p:attrNameLst>
                                          <p:attrName>style.visibility</p:attrName>
                                        </p:attrNameLst>
                                      </p:cBhvr>
                                      <p:to>
                                        <p:strVal val="visible"/>
                                      </p:to>
                                    </p:set>
                                    <p:animEffect transition="in" filter="dissolve">
                                      <p:cBhvr>
                                        <p:cTn id="53" dur="500"/>
                                        <p:tgtEl>
                                          <p:spTgt spid="1155099"/>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155100"/>
                                        </p:tgtEl>
                                        <p:attrNameLst>
                                          <p:attrName>style.visibility</p:attrName>
                                        </p:attrNameLst>
                                      </p:cBhvr>
                                      <p:to>
                                        <p:strVal val="visible"/>
                                      </p:to>
                                    </p:set>
                                    <p:animEffect transition="in" filter="dissolve">
                                      <p:cBhvr>
                                        <p:cTn id="56" dur="500"/>
                                        <p:tgtEl>
                                          <p:spTgt spid="1155100"/>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155081"/>
                                        </p:tgtEl>
                                        <p:attrNameLst>
                                          <p:attrName>style.visibility</p:attrName>
                                        </p:attrNameLst>
                                      </p:cBhvr>
                                      <p:to>
                                        <p:strVal val="visible"/>
                                      </p:to>
                                    </p:set>
                                    <p:animEffect transition="in" filter="dissolve">
                                      <p:cBhvr>
                                        <p:cTn id="61" dur="500"/>
                                        <p:tgtEl>
                                          <p:spTgt spid="1155081"/>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155082"/>
                                        </p:tgtEl>
                                        <p:attrNameLst>
                                          <p:attrName>style.visibility</p:attrName>
                                        </p:attrNameLst>
                                      </p:cBhvr>
                                      <p:to>
                                        <p:strVal val="visible"/>
                                      </p:to>
                                    </p:set>
                                    <p:animEffect transition="in" filter="dissolve">
                                      <p:cBhvr>
                                        <p:cTn id="64" dur="500"/>
                                        <p:tgtEl>
                                          <p:spTgt spid="1155082"/>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155083"/>
                                        </p:tgtEl>
                                        <p:attrNameLst>
                                          <p:attrName>style.visibility</p:attrName>
                                        </p:attrNameLst>
                                      </p:cBhvr>
                                      <p:to>
                                        <p:strVal val="visible"/>
                                      </p:to>
                                    </p:set>
                                    <p:animEffect transition="in" filter="dissolve">
                                      <p:cBhvr>
                                        <p:cTn id="67" dur="500"/>
                                        <p:tgtEl>
                                          <p:spTgt spid="1155083"/>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155084"/>
                                        </p:tgtEl>
                                        <p:attrNameLst>
                                          <p:attrName>style.visibility</p:attrName>
                                        </p:attrNameLst>
                                      </p:cBhvr>
                                      <p:to>
                                        <p:strVal val="visible"/>
                                      </p:to>
                                    </p:set>
                                    <p:animEffect transition="in" filter="dissolve">
                                      <p:cBhvr>
                                        <p:cTn id="70" dur="500"/>
                                        <p:tgtEl>
                                          <p:spTgt spid="1155084"/>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dissolve">
                                      <p:cBhvr>
                                        <p:cTn id="73" dur="500"/>
                                        <p:tgtEl>
                                          <p:spTgt spid="25"/>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dissolve">
                                      <p:cBhvr>
                                        <p:cTn id="7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5077" grpId="0"/>
      <p:bldP spid="1155081" grpId="0"/>
      <p:bldP spid="1155082" grpId="0" animBg="1"/>
      <p:bldP spid="1155083" grpId="0"/>
      <p:bldP spid="1155084" grpId="0"/>
      <p:bldP spid="1155089" grpId="0" animBg="1"/>
      <p:bldP spid="1155090" grpId="0" animBg="1"/>
      <p:bldP spid="1155091" grpId="0" animBg="1"/>
      <p:bldP spid="1155092" grpId="0" animBg="1"/>
      <p:bldP spid="1155093" grpId="0" animBg="1"/>
      <p:bldP spid="1155094" grpId="0" animBg="1"/>
      <p:bldP spid="1155096" grpId="0"/>
      <p:bldP spid="1155097" grpId="0"/>
      <p:bldP spid="1155098" grpId="0"/>
      <p:bldP spid="1155099" grpId="0" animBg="1"/>
      <p:bldP spid="1155100" grpId="0"/>
      <p:bldP spid="1155103" grpId="0" animBg="1"/>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Date Placeholder 3"/>
          <p:cNvSpPr>
            <a:spLocks noGrp="1"/>
          </p:cNvSpPr>
          <p:nvPr>
            <p:ph type="dt" sz="quarter" idx="10"/>
          </p:nvPr>
        </p:nvSpPr>
        <p:spPr/>
        <p:txBody>
          <a:bodyPr/>
          <a:lstStyle/>
          <a:p>
            <a:pPr>
              <a:defRPr/>
            </a:pPr>
            <a:fld id="{A9F5BADD-BB3E-4377-ABF1-CD2854BECC38}" type="datetime1">
              <a:rPr lang="en-US"/>
              <a:pPr>
                <a:defRPr/>
              </a:pPr>
              <a:t>11/4/2010</a:t>
            </a:fld>
            <a:endParaRPr lang="en-US"/>
          </a:p>
        </p:txBody>
      </p:sp>
      <p:sp>
        <p:nvSpPr>
          <p:cNvPr id="24" name="Slide Number Placeholder 5"/>
          <p:cNvSpPr>
            <a:spLocks noGrp="1"/>
          </p:cNvSpPr>
          <p:nvPr>
            <p:ph type="sldNum" sz="quarter" idx="12"/>
          </p:nvPr>
        </p:nvSpPr>
        <p:spPr/>
        <p:txBody>
          <a:bodyPr/>
          <a:lstStyle/>
          <a:p>
            <a:pPr>
              <a:defRPr/>
            </a:pPr>
            <a:fld id="{C2D4B99C-1CE1-45E1-947B-44F5D65E95CF}" type="slidenum">
              <a:rPr lang="en-US"/>
              <a:pPr>
                <a:defRPr/>
              </a:pPr>
              <a:t>18</a:t>
            </a:fld>
            <a:endParaRPr lang="en-US"/>
          </a:p>
        </p:txBody>
      </p:sp>
      <p:sp>
        <p:nvSpPr>
          <p:cNvPr id="25604" name="Rectangle 2"/>
          <p:cNvSpPr>
            <a:spLocks noGrp="1" noChangeArrowheads="1"/>
          </p:cNvSpPr>
          <p:nvPr>
            <p:ph type="title"/>
          </p:nvPr>
        </p:nvSpPr>
        <p:spPr>
          <a:xfrm>
            <a:off x="381000" y="228600"/>
            <a:ext cx="7924800" cy="609600"/>
          </a:xfrm>
        </p:spPr>
        <p:txBody>
          <a:bodyPr/>
          <a:lstStyle/>
          <a:p>
            <a:r>
              <a:rPr lang="en-US" sz="2800" smtClean="0">
                <a:latin typeface="Times New Roman" pitchFamily="18" charset="0"/>
                <a:cs typeface="Times New Roman" pitchFamily="18" charset="0"/>
              </a:rPr>
              <a:t>Computing EB from Score Sequence</a:t>
            </a:r>
          </a:p>
        </p:txBody>
      </p:sp>
      <p:pic>
        <p:nvPicPr>
          <p:cNvPr id="1155088" name="Picture 16"/>
          <p:cNvPicPr>
            <a:picLocks noChangeAspect="1" noChangeArrowheads="1"/>
          </p:cNvPicPr>
          <p:nvPr/>
        </p:nvPicPr>
        <p:blipFill>
          <a:blip r:embed="rId3" cstate="print"/>
          <a:srcRect r="50952"/>
          <a:stretch>
            <a:fillRect/>
          </a:stretch>
        </p:blipFill>
        <p:spPr bwMode="auto">
          <a:xfrm>
            <a:off x="5602288" y="914400"/>
            <a:ext cx="3475037" cy="5611813"/>
          </a:xfrm>
          <a:prstGeom prst="rect">
            <a:avLst/>
          </a:prstGeom>
          <a:noFill/>
          <a:ln w="9525">
            <a:noFill/>
            <a:miter lim="800000"/>
            <a:headEnd/>
            <a:tailEnd/>
          </a:ln>
        </p:spPr>
      </p:pic>
      <p:sp>
        <p:nvSpPr>
          <p:cNvPr id="28" name="Text Box 5"/>
          <p:cNvSpPr txBox="1">
            <a:spLocks noChangeArrowheads="1"/>
          </p:cNvSpPr>
          <p:nvPr/>
        </p:nvSpPr>
        <p:spPr bwMode="auto">
          <a:xfrm>
            <a:off x="304800" y="3200400"/>
            <a:ext cx="6615113" cy="400050"/>
          </a:xfrm>
          <a:prstGeom prst="rect">
            <a:avLst/>
          </a:prstGeom>
          <a:noFill/>
          <a:ln w="9525">
            <a:noFill/>
            <a:miter lim="800000"/>
            <a:headEnd/>
            <a:tailEnd/>
          </a:ln>
        </p:spPr>
        <p:txBody>
          <a:bodyPr wrap="none">
            <a:spAutoFit/>
          </a:bodyPr>
          <a:lstStyle/>
          <a:p>
            <a:r>
              <a:rPr lang="en-US" sz="2000"/>
              <a:t>Step 2: Integrate Compute WsumC = .5*FC +  1*CF  +  1.5*C</a:t>
            </a:r>
          </a:p>
        </p:txBody>
      </p:sp>
      <p:sp>
        <p:nvSpPr>
          <p:cNvPr id="30" name="Text Box 7"/>
          <p:cNvSpPr txBox="1">
            <a:spLocks noChangeArrowheads="1"/>
          </p:cNvSpPr>
          <p:nvPr/>
        </p:nvSpPr>
        <p:spPr bwMode="auto">
          <a:xfrm>
            <a:off x="304800" y="4953000"/>
            <a:ext cx="4921250" cy="708025"/>
          </a:xfrm>
          <a:prstGeom prst="rect">
            <a:avLst/>
          </a:prstGeom>
          <a:noFill/>
          <a:ln w="9525">
            <a:noFill/>
            <a:miter lim="800000"/>
            <a:headEnd/>
            <a:tailEnd/>
          </a:ln>
        </p:spPr>
        <p:txBody>
          <a:bodyPr wrap="none">
            <a:spAutoFit/>
          </a:bodyPr>
          <a:lstStyle/>
          <a:p>
            <a:r>
              <a:rPr lang="en-US" sz="2000"/>
              <a:t>Step 3:  Record EB ratio of Movement quality</a:t>
            </a:r>
          </a:p>
          <a:p>
            <a:r>
              <a:rPr lang="en-US" sz="2000"/>
              <a:t>(see previous) and WsumC</a:t>
            </a:r>
          </a:p>
        </p:txBody>
      </p:sp>
      <p:sp>
        <p:nvSpPr>
          <p:cNvPr id="31" name="Text Box 7"/>
          <p:cNvSpPr txBox="1">
            <a:spLocks noChangeArrowheads="1"/>
          </p:cNvSpPr>
          <p:nvPr/>
        </p:nvSpPr>
        <p:spPr bwMode="auto">
          <a:xfrm>
            <a:off x="990600" y="5791200"/>
            <a:ext cx="1846263" cy="400050"/>
          </a:xfrm>
          <a:prstGeom prst="rect">
            <a:avLst/>
          </a:prstGeom>
          <a:noFill/>
          <a:ln w="9525">
            <a:noFill/>
            <a:miter lim="800000"/>
            <a:headEnd/>
            <a:tailEnd/>
          </a:ln>
        </p:spPr>
        <p:txBody>
          <a:bodyPr wrap="none">
            <a:spAutoFit/>
          </a:bodyPr>
          <a:lstStyle/>
          <a:p>
            <a:r>
              <a:rPr lang="en-US" sz="2000"/>
              <a:t>EG:  EB = 5:6.0</a:t>
            </a:r>
          </a:p>
        </p:txBody>
      </p:sp>
      <p:sp>
        <p:nvSpPr>
          <p:cNvPr id="32" name="Text Box 5"/>
          <p:cNvSpPr txBox="1">
            <a:spLocks noChangeArrowheads="1"/>
          </p:cNvSpPr>
          <p:nvPr/>
        </p:nvSpPr>
        <p:spPr bwMode="auto">
          <a:xfrm>
            <a:off x="304800" y="1295400"/>
            <a:ext cx="3563938" cy="400050"/>
          </a:xfrm>
          <a:prstGeom prst="rect">
            <a:avLst/>
          </a:prstGeom>
          <a:noFill/>
          <a:ln w="9525">
            <a:noFill/>
            <a:miter lim="800000"/>
            <a:headEnd/>
            <a:tailEnd/>
          </a:ln>
        </p:spPr>
        <p:txBody>
          <a:bodyPr wrap="none">
            <a:spAutoFit/>
          </a:bodyPr>
          <a:lstStyle/>
          <a:p>
            <a:r>
              <a:rPr lang="en-US" sz="2000"/>
              <a:t>Step 1:  Count component scores</a:t>
            </a:r>
          </a:p>
        </p:txBody>
      </p:sp>
      <p:sp>
        <p:nvSpPr>
          <p:cNvPr id="33" name="Text Box 5"/>
          <p:cNvSpPr txBox="1">
            <a:spLocks noChangeArrowheads="1"/>
          </p:cNvSpPr>
          <p:nvPr/>
        </p:nvSpPr>
        <p:spPr bwMode="auto">
          <a:xfrm>
            <a:off x="838200" y="1752600"/>
            <a:ext cx="2420938" cy="400050"/>
          </a:xfrm>
          <a:prstGeom prst="rect">
            <a:avLst/>
          </a:prstGeom>
          <a:noFill/>
          <a:ln w="9525">
            <a:noFill/>
            <a:miter lim="800000"/>
            <a:headEnd/>
            <a:tailEnd/>
          </a:ln>
        </p:spPr>
        <p:txBody>
          <a:bodyPr wrap="none">
            <a:spAutoFit/>
          </a:bodyPr>
          <a:lstStyle/>
          <a:p>
            <a:r>
              <a:rPr lang="en-US" sz="2000"/>
              <a:t>Form-Color (FC) =  4</a:t>
            </a:r>
          </a:p>
        </p:txBody>
      </p:sp>
      <p:cxnSp>
        <p:nvCxnSpPr>
          <p:cNvPr id="35" name="Straight Arrow Connector 34"/>
          <p:cNvCxnSpPr/>
          <p:nvPr/>
        </p:nvCxnSpPr>
        <p:spPr>
          <a:xfrm>
            <a:off x="7620000" y="2286000"/>
            <a:ext cx="304800" cy="1588"/>
          </a:xfrm>
          <a:prstGeom prst="straightConnector1">
            <a:avLst/>
          </a:prstGeom>
          <a:ln w="2540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653338" y="2438400"/>
            <a:ext cx="304800" cy="1588"/>
          </a:xfrm>
          <a:prstGeom prst="straightConnector1">
            <a:avLst/>
          </a:prstGeom>
          <a:ln w="2540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543800" y="4756150"/>
            <a:ext cx="304800" cy="1588"/>
          </a:xfrm>
          <a:prstGeom prst="straightConnector1">
            <a:avLst/>
          </a:prstGeom>
          <a:ln w="2540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543800" y="5484813"/>
            <a:ext cx="304800" cy="1587"/>
          </a:xfrm>
          <a:prstGeom prst="straightConnector1">
            <a:avLst/>
          </a:prstGeom>
          <a:ln w="2540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flipV="1">
            <a:off x="8701088" y="3017838"/>
            <a:ext cx="228600" cy="1587"/>
          </a:xfrm>
          <a:prstGeom prst="straightConnector1">
            <a:avLst/>
          </a:prstGeom>
          <a:ln w="25400">
            <a:solidFill>
              <a:srgbClr val="003399"/>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flipV="1">
            <a:off x="8639175" y="4570413"/>
            <a:ext cx="228600" cy="1587"/>
          </a:xfrm>
          <a:prstGeom prst="straightConnector1">
            <a:avLst/>
          </a:prstGeom>
          <a:ln w="25400">
            <a:solidFill>
              <a:srgbClr val="003399"/>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flipV="1">
            <a:off x="8610600" y="4953000"/>
            <a:ext cx="228600" cy="1588"/>
          </a:xfrm>
          <a:prstGeom prst="straightConnector1">
            <a:avLst/>
          </a:prstGeom>
          <a:ln w="25400">
            <a:solidFill>
              <a:srgbClr val="003399"/>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0800000" flipV="1">
            <a:off x="8610600" y="5637213"/>
            <a:ext cx="228600" cy="1587"/>
          </a:xfrm>
          <a:prstGeom prst="straightConnector1">
            <a:avLst/>
          </a:prstGeom>
          <a:ln w="25400">
            <a:solidFill>
              <a:srgbClr val="003399"/>
            </a:solidFill>
            <a:tailEnd type="arrow"/>
          </a:ln>
        </p:spPr>
        <p:style>
          <a:lnRef idx="1">
            <a:schemeClr val="accent1"/>
          </a:lnRef>
          <a:fillRef idx="0">
            <a:schemeClr val="accent1"/>
          </a:fillRef>
          <a:effectRef idx="0">
            <a:schemeClr val="accent1"/>
          </a:effectRef>
          <a:fontRef idx="minor">
            <a:schemeClr val="tx1"/>
          </a:fontRef>
        </p:style>
      </p:cxnSp>
      <p:sp>
        <p:nvSpPr>
          <p:cNvPr id="44" name="Text Box 5"/>
          <p:cNvSpPr txBox="1">
            <a:spLocks noChangeArrowheads="1"/>
          </p:cNvSpPr>
          <p:nvPr/>
        </p:nvSpPr>
        <p:spPr bwMode="auto">
          <a:xfrm>
            <a:off x="838200" y="2209800"/>
            <a:ext cx="2351088" cy="400050"/>
          </a:xfrm>
          <a:prstGeom prst="rect">
            <a:avLst/>
          </a:prstGeom>
          <a:noFill/>
          <a:ln w="9525">
            <a:noFill/>
            <a:miter lim="800000"/>
            <a:headEnd/>
            <a:tailEnd/>
          </a:ln>
        </p:spPr>
        <p:txBody>
          <a:bodyPr wrap="none">
            <a:spAutoFit/>
          </a:bodyPr>
          <a:lstStyle/>
          <a:p>
            <a:r>
              <a:rPr lang="en-US" sz="2000"/>
              <a:t>Color-Form (CF) = 4</a:t>
            </a:r>
          </a:p>
        </p:txBody>
      </p:sp>
      <p:sp>
        <p:nvSpPr>
          <p:cNvPr id="45" name="Text Box 5"/>
          <p:cNvSpPr txBox="1">
            <a:spLocks noChangeArrowheads="1"/>
          </p:cNvSpPr>
          <p:nvPr/>
        </p:nvSpPr>
        <p:spPr bwMode="auto">
          <a:xfrm>
            <a:off x="914400" y="2647950"/>
            <a:ext cx="2108200" cy="400050"/>
          </a:xfrm>
          <a:prstGeom prst="rect">
            <a:avLst/>
          </a:prstGeom>
          <a:noFill/>
          <a:ln w="9525">
            <a:noFill/>
            <a:miter lim="800000"/>
            <a:headEnd/>
            <a:tailEnd/>
          </a:ln>
        </p:spPr>
        <p:txBody>
          <a:bodyPr wrap="none">
            <a:spAutoFit/>
          </a:bodyPr>
          <a:lstStyle/>
          <a:p>
            <a:r>
              <a:rPr lang="en-US" sz="2000"/>
              <a:t>Pure Color (C) = 0</a:t>
            </a:r>
          </a:p>
        </p:txBody>
      </p:sp>
      <p:sp>
        <p:nvSpPr>
          <p:cNvPr id="46" name="Text Box 5"/>
          <p:cNvSpPr txBox="1">
            <a:spLocks noChangeArrowheads="1"/>
          </p:cNvSpPr>
          <p:nvPr/>
        </p:nvSpPr>
        <p:spPr bwMode="auto">
          <a:xfrm>
            <a:off x="914400" y="3733800"/>
            <a:ext cx="3860800" cy="1016000"/>
          </a:xfrm>
          <a:prstGeom prst="rect">
            <a:avLst/>
          </a:prstGeom>
          <a:noFill/>
          <a:ln w="9525">
            <a:noFill/>
            <a:miter lim="800000"/>
            <a:headEnd/>
            <a:tailEnd/>
          </a:ln>
        </p:spPr>
        <p:txBody>
          <a:bodyPr wrap="none">
            <a:spAutoFit/>
          </a:bodyPr>
          <a:lstStyle/>
          <a:p>
            <a:r>
              <a:rPr lang="en-US" sz="2000"/>
              <a:t>WsumC = .5*FC +  1*CF  +  1.5*C</a:t>
            </a:r>
          </a:p>
          <a:p>
            <a:r>
              <a:rPr lang="en-US" sz="2000"/>
              <a:t>               =  2 +  4  + 0</a:t>
            </a:r>
          </a:p>
          <a:p>
            <a:r>
              <a:rPr lang="en-US" sz="2000"/>
              <a:t>               =  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55088"/>
                                        </p:tgtEl>
                                        <p:attrNameLst>
                                          <p:attrName>style.visibility</p:attrName>
                                        </p:attrNameLst>
                                      </p:cBhvr>
                                      <p:to>
                                        <p:strVal val="visible"/>
                                      </p:to>
                                    </p:set>
                                    <p:animEffect transition="in" filter="dissolve">
                                      <p:cBhvr>
                                        <p:cTn id="7" dur="500"/>
                                        <p:tgtEl>
                                          <p:spTgt spid="11550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dissolve">
                                      <p:cBhvr>
                                        <p:cTn id="22" dur="500"/>
                                        <p:tgtEl>
                                          <p:spTgt spid="35"/>
                                        </p:tgtEl>
                                      </p:cBhvr>
                                    </p:animEffect>
                                  </p:childTnLst>
                                </p:cTn>
                              </p:par>
                              <p:par>
                                <p:cTn id="23" presetID="9"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dissolve">
                                      <p:cBhvr>
                                        <p:cTn id="25" dur="500"/>
                                        <p:tgtEl>
                                          <p:spTgt spid="36"/>
                                        </p:tgtEl>
                                      </p:cBhvr>
                                    </p:animEffect>
                                  </p:childTnLst>
                                </p:cTn>
                              </p:par>
                              <p:par>
                                <p:cTn id="26" presetID="9"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dissolve">
                                      <p:cBhvr>
                                        <p:cTn id="28" dur="500"/>
                                        <p:tgtEl>
                                          <p:spTgt spid="37"/>
                                        </p:tgtEl>
                                      </p:cBhvr>
                                    </p:animEffect>
                                  </p:childTnLst>
                                </p:cTn>
                              </p:par>
                              <p:par>
                                <p:cTn id="29" presetID="9"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dissolve">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dissolve">
                                      <p:cBhvr>
                                        <p:cTn id="36" dur="5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dissolve">
                                      <p:cBhvr>
                                        <p:cTn id="41" dur="500"/>
                                        <p:tgtEl>
                                          <p:spTgt spid="39"/>
                                        </p:tgtEl>
                                      </p:cBhvr>
                                    </p:animEffect>
                                  </p:childTnLst>
                                </p:cTn>
                              </p:par>
                              <p:par>
                                <p:cTn id="42" presetID="9"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dissolve">
                                      <p:cBhvr>
                                        <p:cTn id="44" dur="500"/>
                                        <p:tgtEl>
                                          <p:spTgt spid="41"/>
                                        </p:tgtEl>
                                      </p:cBhvr>
                                    </p:animEffect>
                                  </p:childTnLst>
                                </p:cTn>
                              </p:par>
                              <p:par>
                                <p:cTn id="45" presetID="9"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dissolve">
                                      <p:cBhvr>
                                        <p:cTn id="47" dur="500"/>
                                        <p:tgtEl>
                                          <p:spTgt spid="42"/>
                                        </p:tgtEl>
                                      </p:cBhvr>
                                    </p:animEffect>
                                  </p:childTnLst>
                                </p:cTn>
                              </p:par>
                              <p:par>
                                <p:cTn id="48" presetID="9" presetClass="entr" presetSubtype="0" fill="hold"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dissolve">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dissolve">
                                      <p:cBhvr>
                                        <p:cTn id="55" dur="500"/>
                                        <p:tgtEl>
                                          <p:spTgt spid="45"/>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dissolve">
                                      <p:cBhvr>
                                        <p:cTn id="60" dur="500"/>
                                        <p:tgtEl>
                                          <p:spTgt spid="28"/>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dissolve">
                                      <p:cBhvr>
                                        <p:cTn id="63" dur="500"/>
                                        <p:tgtEl>
                                          <p:spTgt spid="46"/>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dissolve">
                                      <p:cBhvr>
                                        <p:cTn id="68" dur="500"/>
                                        <p:tgtEl>
                                          <p:spTgt spid="30"/>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dissolve">
                                      <p:cBhvr>
                                        <p:cTn id="7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3" grpId="0"/>
      <p:bldP spid="44" grpId="0"/>
      <p:bldP spid="45" grpId="0"/>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Date Placeholder 3"/>
          <p:cNvSpPr>
            <a:spLocks noGrp="1"/>
          </p:cNvSpPr>
          <p:nvPr>
            <p:ph type="dt" sz="quarter" idx="10"/>
          </p:nvPr>
        </p:nvSpPr>
        <p:spPr/>
        <p:txBody>
          <a:bodyPr/>
          <a:lstStyle/>
          <a:p>
            <a:pPr>
              <a:defRPr/>
            </a:pPr>
            <a:fld id="{7FACF509-CEEE-48B1-84EA-2DF4ED20F27F}" type="datetime1">
              <a:rPr lang="en-US"/>
              <a:pPr>
                <a:defRPr/>
              </a:pPr>
              <a:t>11/4/2010</a:t>
            </a:fld>
            <a:endParaRPr lang="en-US"/>
          </a:p>
        </p:txBody>
      </p:sp>
      <p:sp>
        <p:nvSpPr>
          <p:cNvPr id="18" name="Slide Number Placeholder 5"/>
          <p:cNvSpPr>
            <a:spLocks noGrp="1"/>
          </p:cNvSpPr>
          <p:nvPr>
            <p:ph type="sldNum" sz="quarter" idx="12"/>
          </p:nvPr>
        </p:nvSpPr>
        <p:spPr/>
        <p:txBody>
          <a:bodyPr/>
          <a:lstStyle/>
          <a:p>
            <a:pPr>
              <a:defRPr/>
            </a:pPr>
            <a:fld id="{36806AF8-FFAB-49C4-B430-96537C1B0BAD}" type="slidenum">
              <a:rPr lang="en-US"/>
              <a:pPr>
                <a:defRPr/>
              </a:pPr>
              <a:t>19</a:t>
            </a:fld>
            <a:endParaRPr lang="en-US"/>
          </a:p>
        </p:txBody>
      </p:sp>
      <p:sp>
        <p:nvSpPr>
          <p:cNvPr id="26628" name="Rectangle 2"/>
          <p:cNvSpPr>
            <a:spLocks noGrp="1" noChangeArrowheads="1"/>
          </p:cNvSpPr>
          <p:nvPr>
            <p:ph type="title"/>
          </p:nvPr>
        </p:nvSpPr>
        <p:spPr>
          <a:xfrm>
            <a:off x="381000" y="304800"/>
            <a:ext cx="7315200" cy="609600"/>
          </a:xfrm>
        </p:spPr>
        <p:txBody>
          <a:bodyPr/>
          <a:lstStyle/>
          <a:p>
            <a:r>
              <a:rPr lang="en-US" sz="2800" smtClean="0">
                <a:latin typeface="Times New Roman" pitchFamily="18" charset="0"/>
                <a:cs typeface="Times New Roman" pitchFamily="18" charset="0"/>
              </a:rPr>
              <a:t>“Structural summary” </a:t>
            </a:r>
          </a:p>
        </p:txBody>
      </p:sp>
      <p:pic>
        <p:nvPicPr>
          <p:cNvPr id="1136643" name="Picture 3"/>
          <p:cNvPicPr>
            <a:picLocks noChangeAspect="1" noChangeArrowheads="1"/>
          </p:cNvPicPr>
          <p:nvPr/>
        </p:nvPicPr>
        <p:blipFill>
          <a:blip r:embed="rId3" cstate="print"/>
          <a:srcRect/>
          <a:stretch>
            <a:fillRect/>
          </a:stretch>
        </p:blipFill>
        <p:spPr bwMode="auto">
          <a:xfrm>
            <a:off x="2362200" y="1562100"/>
            <a:ext cx="6615113" cy="3371850"/>
          </a:xfrm>
          <a:prstGeom prst="rect">
            <a:avLst/>
          </a:prstGeom>
          <a:noFill/>
          <a:ln w="9525">
            <a:noFill/>
            <a:miter lim="800000"/>
            <a:headEnd/>
            <a:tailEnd/>
          </a:ln>
        </p:spPr>
      </p:pic>
      <p:sp>
        <p:nvSpPr>
          <p:cNvPr id="1136644" name="Text Box 4"/>
          <p:cNvSpPr txBox="1">
            <a:spLocks noChangeArrowheads="1"/>
          </p:cNvSpPr>
          <p:nvPr/>
        </p:nvSpPr>
        <p:spPr bwMode="auto">
          <a:xfrm>
            <a:off x="304800" y="1409700"/>
            <a:ext cx="1841500" cy="366713"/>
          </a:xfrm>
          <a:prstGeom prst="rect">
            <a:avLst/>
          </a:prstGeom>
          <a:noFill/>
          <a:ln w="9525">
            <a:noFill/>
            <a:miter lim="800000"/>
            <a:headEnd/>
            <a:tailEnd/>
          </a:ln>
        </p:spPr>
        <p:txBody>
          <a:bodyPr wrap="none">
            <a:spAutoFit/>
          </a:bodyPr>
          <a:lstStyle/>
          <a:p>
            <a:r>
              <a:rPr lang="en-US"/>
              <a:t>Total # responses </a:t>
            </a:r>
          </a:p>
        </p:txBody>
      </p:sp>
      <p:sp>
        <p:nvSpPr>
          <p:cNvPr id="1136645" name="Line 5"/>
          <p:cNvSpPr>
            <a:spLocks noChangeShapeType="1"/>
          </p:cNvSpPr>
          <p:nvPr/>
        </p:nvSpPr>
        <p:spPr bwMode="auto">
          <a:xfrm>
            <a:off x="2057400" y="1638300"/>
            <a:ext cx="304800" cy="304800"/>
          </a:xfrm>
          <a:prstGeom prst="line">
            <a:avLst/>
          </a:prstGeom>
          <a:noFill/>
          <a:ln w="9525">
            <a:solidFill>
              <a:schemeClr val="bg2"/>
            </a:solidFill>
            <a:round/>
            <a:headEnd/>
            <a:tailEnd type="triangle" w="med" len="med"/>
          </a:ln>
        </p:spPr>
        <p:txBody>
          <a:bodyPr/>
          <a:lstStyle/>
          <a:p>
            <a:endParaRPr lang="en-US"/>
          </a:p>
        </p:txBody>
      </p:sp>
      <p:sp>
        <p:nvSpPr>
          <p:cNvPr id="1136646" name="Text Box 6"/>
          <p:cNvSpPr txBox="1">
            <a:spLocks noChangeArrowheads="1"/>
          </p:cNvSpPr>
          <p:nvPr/>
        </p:nvSpPr>
        <p:spPr bwMode="auto">
          <a:xfrm>
            <a:off x="5257800" y="533400"/>
            <a:ext cx="933450" cy="366713"/>
          </a:xfrm>
          <a:prstGeom prst="rect">
            <a:avLst/>
          </a:prstGeom>
          <a:noFill/>
          <a:ln w="9525">
            <a:noFill/>
            <a:miter lim="800000"/>
            <a:headEnd/>
            <a:tailEnd/>
          </a:ln>
        </p:spPr>
        <p:txBody>
          <a:bodyPr wrap="none">
            <a:spAutoFit/>
          </a:bodyPr>
          <a:lstStyle/>
          <a:p>
            <a:r>
              <a:rPr lang="en-US"/>
              <a:t>Lambda</a:t>
            </a:r>
          </a:p>
        </p:txBody>
      </p:sp>
      <p:sp>
        <p:nvSpPr>
          <p:cNvPr id="1136647" name="Line 7"/>
          <p:cNvSpPr>
            <a:spLocks noChangeShapeType="1"/>
          </p:cNvSpPr>
          <p:nvPr/>
        </p:nvSpPr>
        <p:spPr bwMode="auto">
          <a:xfrm flipH="1">
            <a:off x="3429000" y="762000"/>
            <a:ext cx="1676400" cy="1066800"/>
          </a:xfrm>
          <a:prstGeom prst="line">
            <a:avLst/>
          </a:prstGeom>
          <a:noFill/>
          <a:ln w="9525">
            <a:solidFill>
              <a:schemeClr val="bg2"/>
            </a:solidFill>
            <a:round/>
            <a:headEnd/>
            <a:tailEnd type="triangle" w="med" len="med"/>
          </a:ln>
        </p:spPr>
        <p:txBody>
          <a:bodyPr/>
          <a:lstStyle/>
          <a:p>
            <a:endParaRPr lang="en-US"/>
          </a:p>
        </p:txBody>
      </p:sp>
      <p:sp>
        <p:nvSpPr>
          <p:cNvPr id="1136648" name="Text Box 8"/>
          <p:cNvSpPr txBox="1">
            <a:spLocks noChangeArrowheads="1"/>
          </p:cNvSpPr>
          <p:nvPr/>
        </p:nvSpPr>
        <p:spPr bwMode="auto">
          <a:xfrm>
            <a:off x="381000" y="2095500"/>
            <a:ext cx="952500" cy="366713"/>
          </a:xfrm>
          <a:prstGeom prst="rect">
            <a:avLst/>
          </a:prstGeom>
          <a:noFill/>
          <a:ln w="9525">
            <a:noFill/>
            <a:miter lim="800000"/>
            <a:headEnd/>
            <a:tailEnd/>
          </a:ln>
        </p:spPr>
        <p:txBody>
          <a:bodyPr wrap="none">
            <a:spAutoFit/>
          </a:bodyPr>
          <a:lstStyle/>
          <a:p>
            <a:r>
              <a:rPr lang="en-US"/>
              <a:t>EB ratio</a:t>
            </a:r>
          </a:p>
        </p:txBody>
      </p:sp>
      <p:sp>
        <p:nvSpPr>
          <p:cNvPr id="1136649" name="Line 9"/>
          <p:cNvSpPr>
            <a:spLocks noChangeShapeType="1"/>
          </p:cNvSpPr>
          <p:nvPr/>
        </p:nvSpPr>
        <p:spPr bwMode="auto">
          <a:xfrm>
            <a:off x="1371600" y="2247900"/>
            <a:ext cx="914400" cy="0"/>
          </a:xfrm>
          <a:prstGeom prst="line">
            <a:avLst/>
          </a:prstGeom>
          <a:noFill/>
          <a:ln w="9525">
            <a:solidFill>
              <a:schemeClr val="bg2"/>
            </a:solidFill>
            <a:round/>
            <a:headEnd/>
            <a:tailEnd type="triangle" w="med" len="med"/>
          </a:ln>
        </p:spPr>
        <p:txBody>
          <a:bodyPr/>
          <a:lstStyle/>
          <a:p>
            <a:endParaRPr lang="en-US"/>
          </a:p>
        </p:txBody>
      </p:sp>
      <p:sp>
        <p:nvSpPr>
          <p:cNvPr id="1136650" name="Text Box 10"/>
          <p:cNvSpPr txBox="1">
            <a:spLocks noChangeArrowheads="1"/>
          </p:cNvSpPr>
          <p:nvPr/>
        </p:nvSpPr>
        <p:spPr bwMode="auto">
          <a:xfrm>
            <a:off x="1203325" y="5181600"/>
            <a:ext cx="1816100" cy="366713"/>
          </a:xfrm>
          <a:prstGeom prst="rect">
            <a:avLst/>
          </a:prstGeom>
          <a:noFill/>
          <a:ln w="9525">
            <a:noFill/>
            <a:miter lim="800000"/>
            <a:headEnd/>
            <a:tailEnd/>
          </a:ln>
        </p:spPr>
        <p:txBody>
          <a:bodyPr wrap="none">
            <a:spAutoFit/>
          </a:bodyPr>
          <a:lstStyle/>
          <a:p>
            <a:r>
              <a:rPr lang="en-US"/>
              <a:t>Experience actual</a:t>
            </a:r>
          </a:p>
        </p:txBody>
      </p:sp>
      <p:sp>
        <p:nvSpPr>
          <p:cNvPr id="1136651" name="Line 11"/>
          <p:cNvSpPr>
            <a:spLocks noChangeShapeType="1"/>
          </p:cNvSpPr>
          <p:nvPr/>
        </p:nvSpPr>
        <p:spPr bwMode="auto">
          <a:xfrm flipV="1">
            <a:off x="2057400" y="2247900"/>
            <a:ext cx="1295400" cy="2971800"/>
          </a:xfrm>
          <a:prstGeom prst="line">
            <a:avLst/>
          </a:prstGeom>
          <a:noFill/>
          <a:ln w="9525">
            <a:solidFill>
              <a:schemeClr val="bg2"/>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36643"/>
                                        </p:tgtEl>
                                        <p:attrNameLst>
                                          <p:attrName>style.visibility</p:attrName>
                                        </p:attrNameLst>
                                      </p:cBhvr>
                                      <p:to>
                                        <p:strVal val="visible"/>
                                      </p:to>
                                    </p:set>
                                    <p:animEffect transition="in" filter="dissolve">
                                      <p:cBhvr>
                                        <p:cTn id="7" dur="500"/>
                                        <p:tgtEl>
                                          <p:spTgt spid="11366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36644"/>
                                        </p:tgtEl>
                                        <p:attrNameLst>
                                          <p:attrName>style.visibility</p:attrName>
                                        </p:attrNameLst>
                                      </p:cBhvr>
                                      <p:to>
                                        <p:strVal val="visible"/>
                                      </p:to>
                                    </p:set>
                                    <p:animEffect transition="in" filter="dissolve">
                                      <p:cBhvr>
                                        <p:cTn id="12" dur="500"/>
                                        <p:tgtEl>
                                          <p:spTgt spid="113664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36645"/>
                                        </p:tgtEl>
                                        <p:attrNameLst>
                                          <p:attrName>style.visibility</p:attrName>
                                        </p:attrNameLst>
                                      </p:cBhvr>
                                      <p:to>
                                        <p:strVal val="visible"/>
                                      </p:to>
                                    </p:set>
                                    <p:animEffect transition="in" filter="dissolve">
                                      <p:cBhvr>
                                        <p:cTn id="15" dur="500"/>
                                        <p:tgtEl>
                                          <p:spTgt spid="113664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36646"/>
                                        </p:tgtEl>
                                        <p:attrNameLst>
                                          <p:attrName>style.visibility</p:attrName>
                                        </p:attrNameLst>
                                      </p:cBhvr>
                                      <p:to>
                                        <p:strVal val="visible"/>
                                      </p:to>
                                    </p:set>
                                    <p:animEffect transition="in" filter="dissolve">
                                      <p:cBhvr>
                                        <p:cTn id="20" dur="500"/>
                                        <p:tgtEl>
                                          <p:spTgt spid="113664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136647"/>
                                        </p:tgtEl>
                                        <p:attrNameLst>
                                          <p:attrName>style.visibility</p:attrName>
                                        </p:attrNameLst>
                                      </p:cBhvr>
                                      <p:to>
                                        <p:strVal val="visible"/>
                                      </p:to>
                                    </p:set>
                                    <p:animEffect transition="in" filter="dissolve">
                                      <p:cBhvr>
                                        <p:cTn id="23" dur="500"/>
                                        <p:tgtEl>
                                          <p:spTgt spid="113664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136648"/>
                                        </p:tgtEl>
                                        <p:attrNameLst>
                                          <p:attrName>style.visibility</p:attrName>
                                        </p:attrNameLst>
                                      </p:cBhvr>
                                      <p:to>
                                        <p:strVal val="visible"/>
                                      </p:to>
                                    </p:set>
                                    <p:animEffect transition="in" filter="dissolve">
                                      <p:cBhvr>
                                        <p:cTn id="28" dur="500"/>
                                        <p:tgtEl>
                                          <p:spTgt spid="1136648"/>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136649"/>
                                        </p:tgtEl>
                                        <p:attrNameLst>
                                          <p:attrName>style.visibility</p:attrName>
                                        </p:attrNameLst>
                                      </p:cBhvr>
                                      <p:to>
                                        <p:strVal val="visible"/>
                                      </p:to>
                                    </p:set>
                                    <p:animEffect transition="in" filter="dissolve">
                                      <p:cBhvr>
                                        <p:cTn id="31" dur="500"/>
                                        <p:tgtEl>
                                          <p:spTgt spid="113664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136650"/>
                                        </p:tgtEl>
                                        <p:attrNameLst>
                                          <p:attrName>style.visibility</p:attrName>
                                        </p:attrNameLst>
                                      </p:cBhvr>
                                      <p:to>
                                        <p:strVal val="visible"/>
                                      </p:to>
                                    </p:set>
                                    <p:animEffect transition="in" filter="dissolve">
                                      <p:cBhvr>
                                        <p:cTn id="36" dur="500"/>
                                        <p:tgtEl>
                                          <p:spTgt spid="1136650"/>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136651"/>
                                        </p:tgtEl>
                                        <p:attrNameLst>
                                          <p:attrName>style.visibility</p:attrName>
                                        </p:attrNameLst>
                                      </p:cBhvr>
                                      <p:to>
                                        <p:strVal val="visible"/>
                                      </p:to>
                                    </p:set>
                                    <p:animEffect transition="in" filter="dissolve">
                                      <p:cBhvr>
                                        <p:cTn id="41" dur="500"/>
                                        <p:tgtEl>
                                          <p:spTgt spid="1136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44" grpId="0"/>
      <p:bldP spid="1136645" grpId="0" animBg="1"/>
      <p:bldP spid="1136646" grpId="0"/>
      <p:bldP spid="1136647" grpId="0" animBg="1"/>
      <p:bldP spid="1136648" grpId="0"/>
      <p:bldP spid="1136649" grpId="0" animBg="1"/>
      <p:bldP spid="1136650" grpId="0"/>
      <p:bldP spid="113665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F79C8F7-5DE1-4130-A67E-0B41B6445AFB}" type="datetime1">
              <a:rPr lang="en-US"/>
              <a:pPr>
                <a:defRPr/>
              </a:pPr>
              <a:t>11/4/2010</a:t>
            </a:fld>
            <a:endParaRPr lang="en-US" dirty="0"/>
          </a:p>
        </p:txBody>
      </p:sp>
      <p:sp>
        <p:nvSpPr>
          <p:cNvPr id="5" name="Slide Number Placeholder 5"/>
          <p:cNvSpPr>
            <a:spLocks noGrp="1"/>
          </p:cNvSpPr>
          <p:nvPr>
            <p:ph type="sldNum" sz="quarter" idx="12"/>
          </p:nvPr>
        </p:nvSpPr>
        <p:spPr/>
        <p:txBody>
          <a:bodyPr/>
          <a:lstStyle/>
          <a:p>
            <a:pPr>
              <a:defRPr/>
            </a:pPr>
            <a:fld id="{9A98D9F4-E9B3-4B89-ADA9-76043CC88CED}" type="slidenum">
              <a:rPr lang="en-US"/>
              <a:pPr>
                <a:defRPr/>
              </a:pPr>
              <a:t>2</a:t>
            </a:fld>
            <a:endParaRPr lang="en-US" dirty="0"/>
          </a:p>
        </p:txBody>
      </p:sp>
      <p:sp>
        <p:nvSpPr>
          <p:cNvPr id="14340" name="Rectangle 2"/>
          <p:cNvSpPr>
            <a:spLocks noGrp="1" noChangeArrowheads="1"/>
          </p:cNvSpPr>
          <p:nvPr>
            <p:ph type="title"/>
          </p:nvPr>
        </p:nvSpPr>
        <p:spPr>
          <a:xfrm>
            <a:off x="609600" y="381000"/>
            <a:ext cx="5943600" cy="838200"/>
          </a:xfrm>
        </p:spPr>
        <p:txBody>
          <a:bodyPr/>
          <a:lstStyle/>
          <a:p>
            <a:pPr eaLnBrk="1" hangingPunct="1"/>
            <a:r>
              <a:rPr lang="en-US" sz="3600" dirty="0" smtClean="0">
                <a:latin typeface="Times New Roman" pitchFamily="18" charset="0"/>
                <a:cs typeface="Times New Roman" pitchFamily="18" charset="0"/>
              </a:rPr>
              <a:t>Agenda</a:t>
            </a:r>
          </a:p>
        </p:txBody>
      </p:sp>
      <p:sp>
        <p:nvSpPr>
          <p:cNvPr id="962563" name="Rectangle 3"/>
          <p:cNvSpPr>
            <a:spLocks noGrp="1" noChangeArrowheads="1"/>
          </p:cNvSpPr>
          <p:nvPr>
            <p:ph type="body" idx="1"/>
          </p:nvPr>
        </p:nvSpPr>
        <p:spPr>
          <a:xfrm>
            <a:off x="457200" y="1447800"/>
            <a:ext cx="7543800" cy="3962400"/>
          </a:xfrm>
        </p:spPr>
        <p:txBody>
          <a:bodyPr/>
          <a:lstStyle/>
          <a:p>
            <a:pPr eaLnBrk="1" hangingPunct="1">
              <a:lnSpc>
                <a:spcPct val="90000"/>
              </a:lnSpc>
            </a:pPr>
            <a:r>
              <a:rPr lang="en-US" dirty="0" smtClean="0">
                <a:latin typeface="Times New Roman" pitchFamily="18" charset="0"/>
                <a:cs typeface="Times New Roman" pitchFamily="18" charset="0"/>
              </a:rPr>
              <a:t>Projective methods: </a:t>
            </a:r>
          </a:p>
          <a:p>
            <a:pPr lvl="1" eaLnBrk="1" hangingPunct="1">
              <a:lnSpc>
                <a:spcPct val="90000"/>
              </a:lnSpc>
            </a:pPr>
            <a:r>
              <a:rPr lang="en-US" sz="2400" dirty="0" smtClean="0">
                <a:latin typeface="Times New Roman" pitchFamily="18" charset="0"/>
                <a:cs typeface="Times New Roman" pitchFamily="18" charset="0"/>
              </a:rPr>
              <a:t>Rorschach</a:t>
            </a:r>
          </a:p>
          <a:p>
            <a:pPr lvl="1" eaLnBrk="1" hangingPunct="1">
              <a:lnSpc>
                <a:spcPct val="90000"/>
              </a:lnSpc>
            </a:pPr>
            <a:r>
              <a:rPr lang="en-US" sz="2400" dirty="0" smtClean="0">
                <a:latin typeface="Times New Roman" pitchFamily="18" charset="0"/>
                <a:cs typeface="Times New Roman" pitchFamily="18" charset="0"/>
              </a:rPr>
              <a:t>Chapman &amp; Chapman</a:t>
            </a:r>
          </a:p>
          <a:p>
            <a:pPr lvl="1" eaLnBrk="1" hangingPunct="1">
              <a:lnSpc>
                <a:spcPct val="90000"/>
              </a:lnSpc>
            </a:pPr>
            <a:r>
              <a:rPr lang="en-US" sz="2400" dirty="0" smtClean="0">
                <a:latin typeface="Times New Roman" pitchFamily="18" charset="0"/>
                <a:cs typeface="Times New Roman" pitchFamily="18" charset="0"/>
              </a:rPr>
              <a:t>Readings</a:t>
            </a:r>
          </a:p>
          <a:p>
            <a:pPr lvl="2" eaLnBrk="1" hangingPunct="1">
              <a:lnSpc>
                <a:spcPct val="90000"/>
              </a:lnSpc>
            </a:pPr>
            <a:r>
              <a:rPr lang="en-US" dirty="0" err="1" smtClean="0">
                <a:latin typeface="Times New Roman" pitchFamily="18" charset="0"/>
                <a:cs typeface="Times New Roman" pitchFamily="18" charset="0"/>
              </a:rPr>
              <a:t>Groth-Marnat</a:t>
            </a:r>
            <a:endParaRPr lang="en-US" dirty="0" smtClean="0">
              <a:latin typeface="Times New Roman" pitchFamily="18" charset="0"/>
              <a:cs typeface="Times New Roman" pitchFamily="18" charset="0"/>
            </a:endParaRPr>
          </a:p>
          <a:p>
            <a:pPr lvl="2" eaLnBrk="1" hangingPunct="1">
              <a:lnSpc>
                <a:spcPct val="90000"/>
              </a:lnSpc>
            </a:pPr>
            <a:r>
              <a:rPr lang="en-US" dirty="0" err="1" smtClean="0">
                <a:latin typeface="Times New Roman" pitchFamily="18" charset="0"/>
                <a:cs typeface="Times New Roman" pitchFamily="18" charset="0"/>
              </a:rPr>
              <a:t>Lillienfeld</a:t>
            </a:r>
            <a:endParaRPr lang="en-US" dirty="0" smtClean="0">
              <a:latin typeface="Times New Roman" pitchFamily="18" charset="0"/>
              <a:cs typeface="Times New Roman" pitchFamily="18" charset="0"/>
            </a:endParaRPr>
          </a:p>
          <a:p>
            <a:pPr lvl="2" eaLnBrk="1" hangingPunct="1">
              <a:lnSpc>
                <a:spcPct val="90000"/>
              </a:lnSpc>
            </a:pPr>
            <a:r>
              <a:rPr lang="en-US" dirty="0" smtClean="0">
                <a:latin typeface="Times New Roman" pitchFamily="18" charset="0"/>
                <a:cs typeface="Times New Roman" pitchFamily="18" charset="0"/>
              </a:rPr>
              <a:t>Chapman &amp; </a:t>
            </a:r>
            <a:r>
              <a:rPr lang="en-US" dirty="0" smtClean="0">
                <a:latin typeface="Times New Roman" pitchFamily="18" charset="0"/>
                <a:cs typeface="Times New Roman" pitchFamily="18" charset="0"/>
              </a:rPr>
              <a:t>Chapman</a:t>
            </a:r>
          </a:p>
          <a:p>
            <a:pPr lvl="1" eaLnBrk="1" hangingPunct="1">
              <a:lnSpc>
                <a:spcPct val="90000"/>
              </a:lnSpc>
            </a:pPr>
            <a:r>
              <a:rPr lang="en-US" sz="2000" dirty="0" smtClean="0">
                <a:latin typeface="Times New Roman" pitchFamily="18" charset="0"/>
                <a:cs typeface="Times New Roman" pitchFamily="18" charset="0"/>
              </a:rPr>
              <a:t>Quick reference guides (see handouts)</a:t>
            </a:r>
          </a:p>
          <a:p>
            <a:pPr lvl="1" eaLnBrk="1" hangingPunct="1">
              <a:lnSpc>
                <a:spcPct val="90000"/>
              </a:lnSpc>
            </a:pPr>
            <a:r>
              <a:rPr lang="en-US" sz="2000" dirty="0" smtClean="0">
                <a:latin typeface="Times New Roman" pitchFamily="18" charset="0"/>
                <a:cs typeface="Times New Roman" pitchFamily="18" charset="0"/>
              </a:rPr>
              <a:t>Exercise, with timeline (see handout)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2563">
                                            <p:txEl>
                                              <p:pRg st="0" end="0"/>
                                            </p:txEl>
                                          </p:spTgt>
                                        </p:tgtEl>
                                        <p:attrNameLst>
                                          <p:attrName>style.visibility</p:attrName>
                                        </p:attrNameLst>
                                      </p:cBhvr>
                                      <p:to>
                                        <p:strVal val="visible"/>
                                      </p:to>
                                    </p:set>
                                    <p:animEffect transition="in" filter="dissolve">
                                      <p:cBhvr>
                                        <p:cTn id="7" dur="500"/>
                                        <p:tgtEl>
                                          <p:spTgt spid="962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62563">
                                            <p:txEl>
                                              <p:pRg st="1" end="1"/>
                                            </p:txEl>
                                          </p:spTgt>
                                        </p:tgtEl>
                                        <p:attrNameLst>
                                          <p:attrName>style.visibility</p:attrName>
                                        </p:attrNameLst>
                                      </p:cBhvr>
                                      <p:to>
                                        <p:strVal val="visible"/>
                                      </p:to>
                                    </p:set>
                                    <p:animEffect transition="in" filter="dissolve">
                                      <p:cBhvr>
                                        <p:cTn id="12" dur="500"/>
                                        <p:tgtEl>
                                          <p:spTgt spid="962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62563">
                                            <p:txEl>
                                              <p:pRg st="2" end="2"/>
                                            </p:txEl>
                                          </p:spTgt>
                                        </p:tgtEl>
                                        <p:attrNameLst>
                                          <p:attrName>style.visibility</p:attrName>
                                        </p:attrNameLst>
                                      </p:cBhvr>
                                      <p:to>
                                        <p:strVal val="visible"/>
                                      </p:to>
                                    </p:set>
                                    <p:animEffect transition="in" filter="dissolve">
                                      <p:cBhvr>
                                        <p:cTn id="17" dur="500"/>
                                        <p:tgtEl>
                                          <p:spTgt spid="9625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62563">
                                            <p:txEl>
                                              <p:pRg st="3" end="3"/>
                                            </p:txEl>
                                          </p:spTgt>
                                        </p:tgtEl>
                                        <p:attrNameLst>
                                          <p:attrName>style.visibility</p:attrName>
                                        </p:attrNameLst>
                                      </p:cBhvr>
                                      <p:to>
                                        <p:strVal val="visible"/>
                                      </p:to>
                                    </p:set>
                                    <p:animEffect transition="in" filter="dissolve">
                                      <p:cBhvr>
                                        <p:cTn id="22" dur="500"/>
                                        <p:tgtEl>
                                          <p:spTgt spid="9625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62563">
                                            <p:txEl>
                                              <p:pRg st="4" end="4"/>
                                            </p:txEl>
                                          </p:spTgt>
                                        </p:tgtEl>
                                        <p:attrNameLst>
                                          <p:attrName>style.visibility</p:attrName>
                                        </p:attrNameLst>
                                      </p:cBhvr>
                                      <p:to>
                                        <p:strVal val="visible"/>
                                      </p:to>
                                    </p:set>
                                    <p:animEffect transition="in" filter="dissolve">
                                      <p:cBhvr>
                                        <p:cTn id="27" dur="500"/>
                                        <p:tgtEl>
                                          <p:spTgt spid="9625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62563">
                                            <p:txEl>
                                              <p:pRg st="5" end="5"/>
                                            </p:txEl>
                                          </p:spTgt>
                                        </p:tgtEl>
                                        <p:attrNameLst>
                                          <p:attrName>style.visibility</p:attrName>
                                        </p:attrNameLst>
                                      </p:cBhvr>
                                      <p:to>
                                        <p:strVal val="visible"/>
                                      </p:to>
                                    </p:set>
                                    <p:animEffect transition="in" filter="dissolve">
                                      <p:cBhvr>
                                        <p:cTn id="32" dur="500"/>
                                        <p:tgtEl>
                                          <p:spTgt spid="9625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62563">
                                            <p:txEl>
                                              <p:pRg st="6" end="6"/>
                                            </p:txEl>
                                          </p:spTgt>
                                        </p:tgtEl>
                                        <p:attrNameLst>
                                          <p:attrName>style.visibility</p:attrName>
                                        </p:attrNameLst>
                                      </p:cBhvr>
                                      <p:to>
                                        <p:strVal val="visible"/>
                                      </p:to>
                                    </p:set>
                                    <p:animEffect transition="in" filter="dissolve">
                                      <p:cBhvr>
                                        <p:cTn id="37" dur="500"/>
                                        <p:tgtEl>
                                          <p:spTgt spid="9625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62563">
                                            <p:txEl>
                                              <p:pRg st="7" end="7"/>
                                            </p:txEl>
                                          </p:spTgt>
                                        </p:tgtEl>
                                        <p:attrNameLst>
                                          <p:attrName>style.visibility</p:attrName>
                                        </p:attrNameLst>
                                      </p:cBhvr>
                                      <p:to>
                                        <p:strVal val="visible"/>
                                      </p:to>
                                    </p:set>
                                    <p:animEffect transition="in" filter="dissolve">
                                      <p:cBhvr>
                                        <p:cTn id="42" dur="500"/>
                                        <p:tgtEl>
                                          <p:spTgt spid="96256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62563">
                                            <p:txEl>
                                              <p:pRg st="8" end="8"/>
                                            </p:txEl>
                                          </p:spTgt>
                                        </p:tgtEl>
                                        <p:attrNameLst>
                                          <p:attrName>style.visibility</p:attrName>
                                        </p:attrNameLst>
                                      </p:cBhvr>
                                      <p:to>
                                        <p:strVal val="visible"/>
                                      </p:to>
                                    </p:set>
                                    <p:animEffect transition="in" filter="dissolve">
                                      <p:cBhvr>
                                        <p:cTn id="47" dur="500"/>
                                        <p:tgtEl>
                                          <p:spTgt spid="9625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63" grpId="0" build="p" bldLvl="5"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A1CC809-44F8-48D4-B8C2-DEB2DBF7612D}" type="datetime1">
              <a:rPr lang="en-US"/>
              <a:pPr>
                <a:defRPr/>
              </a:pPr>
              <a:t>11/4/2010</a:t>
            </a:fld>
            <a:endParaRPr lang="en-US"/>
          </a:p>
        </p:txBody>
      </p:sp>
      <p:sp>
        <p:nvSpPr>
          <p:cNvPr id="5" name="Slide Number Placeholder 5"/>
          <p:cNvSpPr>
            <a:spLocks noGrp="1"/>
          </p:cNvSpPr>
          <p:nvPr>
            <p:ph type="sldNum" sz="quarter" idx="12"/>
          </p:nvPr>
        </p:nvSpPr>
        <p:spPr/>
        <p:txBody>
          <a:bodyPr/>
          <a:lstStyle/>
          <a:p>
            <a:pPr>
              <a:defRPr/>
            </a:pPr>
            <a:fld id="{58C14C70-3F70-44BD-AA18-CCD8A4524345}" type="slidenum">
              <a:rPr lang="en-US"/>
              <a:pPr>
                <a:defRPr/>
              </a:pPr>
              <a:t>20</a:t>
            </a:fld>
            <a:endParaRPr lang="en-US"/>
          </a:p>
        </p:txBody>
      </p:sp>
      <p:sp>
        <p:nvSpPr>
          <p:cNvPr id="27652" name="Rectangle 2"/>
          <p:cNvSpPr>
            <a:spLocks noGrp="1" noChangeArrowheads="1"/>
          </p:cNvSpPr>
          <p:nvPr>
            <p:ph type="title"/>
          </p:nvPr>
        </p:nvSpPr>
        <p:spPr>
          <a:xfrm>
            <a:off x="533400" y="457200"/>
            <a:ext cx="7620000" cy="762000"/>
          </a:xfrm>
        </p:spPr>
        <p:txBody>
          <a:bodyPr/>
          <a:lstStyle/>
          <a:p>
            <a:r>
              <a:rPr lang="en-US" sz="2400" dirty="0" smtClean="0">
                <a:latin typeface="Times New Roman" pitchFamily="18" charset="0"/>
                <a:cs typeface="Times New Roman" pitchFamily="18" charset="0"/>
              </a:rPr>
              <a:t>Illustrative Interpretive Questions (from </a:t>
            </a:r>
            <a:r>
              <a:rPr lang="en-US" sz="2400" dirty="0" err="1" smtClean="0">
                <a:latin typeface="Times New Roman" pitchFamily="18" charset="0"/>
                <a:cs typeface="Times New Roman" pitchFamily="18" charset="0"/>
              </a:rPr>
              <a:t>Exner</a:t>
            </a:r>
            <a:r>
              <a:rPr lang="en-US" sz="2400" dirty="0" smtClean="0">
                <a:latin typeface="Times New Roman" pitchFamily="18" charset="0"/>
                <a:cs typeface="Times New Roman" pitchFamily="18" charset="0"/>
              </a:rPr>
              <a:t>, 1999)</a:t>
            </a:r>
          </a:p>
        </p:txBody>
      </p:sp>
      <p:sp>
        <p:nvSpPr>
          <p:cNvPr id="27653" name="Rectangle 3"/>
          <p:cNvSpPr>
            <a:spLocks noGrp="1" noChangeArrowheads="1"/>
          </p:cNvSpPr>
          <p:nvPr>
            <p:ph type="body" idx="1"/>
          </p:nvPr>
        </p:nvSpPr>
        <p:spPr>
          <a:xfrm>
            <a:off x="609600" y="1524000"/>
            <a:ext cx="7467600" cy="3124200"/>
          </a:xfrm>
        </p:spPr>
        <p:txBody>
          <a:bodyPr/>
          <a:lstStyle/>
          <a:p>
            <a:r>
              <a:rPr lang="en-US" sz="2400" smtClean="0">
                <a:latin typeface="Times New Roman" pitchFamily="18" charset="0"/>
                <a:cs typeface="Times New Roman" pitchFamily="18" charset="0"/>
              </a:rPr>
              <a:t>What is the quality of the person’s self-focus?</a:t>
            </a:r>
          </a:p>
          <a:p>
            <a:r>
              <a:rPr lang="en-US" sz="2400" smtClean="0">
                <a:latin typeface="Times New Roman" pitchFamily="18" charset="0"/>
                <a:cs typeface="Times New Roman" pitchFamily="18" charset="0"/>
              </a:rPr>
              <a:t>With what frequency and efficiency does the person try to organize his/her environment?</a:t>
            </a:r>
          </a:p>
          <a:p>
            <a:r>
              <a:rPr lang="en-US" sz="2400" smtClean="0">
                <a:latin typeface="Times New Roman" pitchFamily="18" charset="0"/>
                <a:cs typeface="Times New Roman" pitchFamily="18" charset="0"/>
              </a:rPr>
              <a:t>With what balance and passivity does the person interact with his/her environment?</a:t>
            </a:r>
          </a:p>
          <a:p>
            <a:r>
              <a:rPr lang="en-US" sz="2400" smtClean="0">
                <a:latin typeface="Times New Roman" pitchFamily="18" charset="0"/>
                <a:cs typeface="Times New Roman" pitchFamily="18" charset="0"/>
              </a:rPr>
              <a:t>How will the person respond to the affective stimuli of his/her world?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4DE26E1C-EB41-4798-86F0-DECBD150130E}" type="datetime1">
              <a:rPr lang="en-US"/>
              <a:pPr>
                <a:defRPr/>
              </a:pPr>
              <a:t>11/4/2010</a:t>
            </a:fld>
            <a:endParaRPr lang="en-US"/>
          </a:p>
        </p:txBody>
      </p:sp>
      <p:sp>
        <p:nvSpPr>
          <p:cNvPr id="5" name="Slide Number Placeholder 5"/>
          <p:cNvSpPr>
            <a:spLocks noGrp="1"/>
          </p:cNvSpPr>
          <p:nvPr>
            <p:ph type="sldNum" sz="quarter" idx="12"/>
          </p:nvPr>
        </p:nvSpPr>
        <p:spPr/>
        <p:txBody>
          <a:bodyPr/>
          <a:lstStyle/>
          <a:p>
            <a:pPr>
              <a:defRPr/>
            </a:pPr>
            <a:fld id="{13A951C9-4DB6-4C95-9721-CC7689FC41FD}" type="slidenum">
              <a:rPr lang="en-US"/>
              <a:pPr>
                <a:defRPr/>
              </a:pPr>
              <a:t>21</a:t>
            </a:fld>
            <a:endParaRPr lang="en-US"/>
          </a:p>
        </p:txBody>
      </p:sp>
      <p:sp>
        <p:nvSpPr>
          <p:cNvPr id="28676" name="Rectangle 2"/>
          <p:cNvSpPr>
            <a:spLocks noGrp="1" noChangeArrowheads="1"/>
          </p:cNvSpPr>
          <p:nvPr>
            <p:ph type="title"/>
          </p:nvPr>
        </p:nvSpPr>
        <p:spPr>
          <a:xfrm>
            <a:off x="762000" y="304800"/>
            <a:ext cx="7620000" cy="757238"/>
          </a:xfrm>
        </p:spPr>
        <p:txBody>
          <a:bodyPr/>
          <a:lstStyle/>
          <a:p>
            <a:r>
              <a:rPr lang="en-US" sz="3200" smtClean="0">
                <a:latin typeface="Times New Roman" pitchFamily="18" charset="0"/>
                <a:cs typeface="Times New Roman" pitchFamily="18" charset="0"/>
              </a:rPr>
              <a:t>Illustrative interpretations</a:t>
            </a:r>
          </a:p>
        </p:txBody>
      </p:sp>
      <p:sp>
        <p:nvSpPr>
          <p:cNvPr id="28677" name="Rectangle 3"/>
          <p:cNvSpPr>
            <a:spLocks noGrp="1" noChangeArrowheads="1"/>
          </p:cNvSpPr>
          <p:nvPr>
            <p:ph type="body" idx="1"/>
          </p:nvPr>
        </p:nvSpPr>
        <p:spPr>
          <a:xfrm>
            <a:off x="685800" y="1219200"/>
            <a:ext cx="7467600" cy="2971800"/>
          </a:xfrm>
        </p:spPr>
        <p:txBody>
          <a:bodyPr/>
          <a:lstStyle/>
          <a:p>
            <a:pPr>
              <a:lnSpc>
                <a:spcPct val="80000"/>
              </a:lnSpc>
            </a:pPr>
            <a:r>
              <a:rPr lang="en-US" sz="2400" dirty="0" smtClean="0">
                <a:latin typeface="Times New Roman" pitchFamily="18" charset="0"/>
                <a:cs typeface="Times New Roman" pitchFamily="18" charset="0"/>
              </a:rPr>
              <a:t>Number of W responses</a:t>
            </a:r>
          </a:p>
          <a:p>
            <a:pPr lvl="1">
              <a:lnSpc>
                <a:spcPct val="80000"/>
              </a:lnSpc>
            </a:pPr>
            <a:r>
              <a:rPr lang="en-US" sz="2200" dirty="0" smtClean="0">
                <a:latin typeface="Times New Roman" pitchFamily="18" charset="0"/>
                <a:cs typeface="Times New Roman" pitchFamily="18" charset="0"/>
              </a:rPr>
              <a:t>described as  linked to general intelligence</a:t>
            </a:r>
          </a:p>
          <a:p>
            <a:pPr>
              <a:lnSpc>
                <a:spcPct val="80000"/>
              </a:lnSpc>
            </a:pPr>
            <a:r>
              <a:rPr lang="en-US" sz="2400" dirty="0" smtClean="0">
                <a:latin typeface="Times New Roman" pitchFamily="18" charset="0"/>
                <a:cs typeface="Times New Roman" pitchFamily="18" charset="0"/>
              </a:rPr>
              <a:t>Movement response</a:t>
            </a:r>
          </a:p>
          <a:p>
            <a:pPr lvl="1">
              <a:lnSpc>
                <a:spcPct val="80000"/>
              </a:lnSpc>
            </a:pPr>
            <a:r>
              <a:rPr lang="en-US" sz="2200" dirty="0" smtClean="0">
                <a:latin typeface="Times New Roman" pitchFamily="18" charset="0"/>
                <a:cs typeface="Times New Roman" pitchFamily="18" charset="0"/>
              </a:rPr>
              <a:t>said to suggest strong impulses or high motor activity</a:t>
            </a:r>
          </a:p>
          <a:p>
            <a:pPr>
              <a:lnSpc>
                <a:spcPct val="80000"/>
              </a:lnSpc>
            </a:pPr>
            <a:r>
              <a:rPr lang="en-US" sz="2400" dirty="0" smtClean="0">
                <a:latin typeface="Times New Roman" pitchFamily="18" charset="0"/>
                <a:cs typeface="Times New Roman" pitchFamily="18" charset="0"/>
              </a:rPr>
              <a:t>Low response rate</a:t>
            </a:r>
          </a:p>
          <a:p>
            <a:pPr lvl="1">
              <a:lnSpc>
                <a:spcPct val="80000"/>
              </a:lnSpc>
            </a:pPr>
            <a:r>
              <a:rPr lang="en-US" sz="2200" dirty="0" smtClean="0">
                <a:latin typeface="Times New Roman" pitchFamily="18" charset="0"/>
                <a:cs typeface="Times New Roman" pitchFamily="18" charset="0"/>
              </a:rPr>
              <a:t>said to be associated with mental retardation, depression, and defensiveness</a:t>
            </a:r>
          </a:p>
          <a:p>
            <a:pPr>
              <a:lnSpc>
                <a:spcPct val="80000"/>
              </a:lnSpc>
            </a:pPr>
            <a:r>
              <a:rPr lang="en-US" sz="2400" dirty="0" smtClean="0">
                <a:latin typeface="Times New Roman" pitchFamily="18" charset="0"/>
                <a:cs typeface="Times New Roman" pitchFamily="18" charset="0"/>
              </a:rPr>
              <a:t>“Confabulatory” responses</a:t>
            </a:r>
          </a:p>
          <a:p>
            <a:pPr lvl="1">
              <a:lnSpc>
                <a:spcPct val="80000"/>
              </a:lnSpc>
            </a:pPr>
            <a:r>
              <a:rPr lang="en-US" sz="2200" dirty="0" smtClean="0">
                <a:latin typeface="Times New Roman" pitchFamily="18" charset="0"/>
                <a:cs typeface="Times New Roman" pitchFamily="18" charset="0"/>
              </a:rPr>
              <a:t>said to be signs of a disordered state</a:t>
            </a:r>
          </a:p>
          <a:p>
            <a:pPr>
              <a:lnSpc>
                <a:spcPct val="80000"/>
              </a:lnSpc>
            </a:pPr>
            <a:endParaRPr lang="en-US"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4DE26E1C-EB41-4798-86F0-DECBD150130E}" type="datetime1">
              <a:rPr lang="en-US"/>
              <a:pPr>
                <a:defRPr/>
              </a:pPr>
              <a:t>11/4/2010</a:t>
            </a:fld>
            <a:endParaRPr lang="en-US"/>
          </a:p>
        </p:txBody>
      </p:sp>
      <p:sp>
        <p:nvSpPr>
          <p:cNvPr id="5" name="Slide Number Placeholder 5"/>
          <p:cNvSpPr>
            <a:spLocks noGrp="1"/>
          </p:cNvSpPr>
          <p:nvPr>
            <p:ph type="sldNum" sz="quarter" idx="12"/>
          </p:nvPr>
        </p:nvSpPr>
        <p:spPr/>
        <p:txBody>
          <a:bodyPr/>
          <a:lstStyle/>
          <a:p>
            <a:pPr>
              <a:defRPr/>
            </a:pPr>
            <a:fld id="{13A951C9-4DB6-4C95-9721-CC7689FC41FD}" type="slidenum">
              <a:rPr lang="en-US"/>
              <a:pPr>
                <a:defRPr/>
              </a:pPr>
              <a:t>22</a:t>
            </a:fld>
            <a:endParaRPr lang="en-US"/>
          </a:p>
        </p:txBody>
      </p:sp>
      <p:sp>
        <p:nvSpPr>
          <p:cNvPr id="28676" name="Rectangle 2"/>
          <p:cNvSpPr>
            <a:spLocks noGrp="1" noChangeArrowheads="1"/>
          </p:cNvSpPr>
          <p:nvPr>
            <p:ph type="title"/>
          </p:nvPr>
        </p:nvSpPr>
        <p:spPr>
          <a:xfrm>
            <a:off x="762000" y="304800"/>
            <a:ext cx="7620000" cy="757238"/>
          </a:xfrm>
        </p:spPr>
        <p:txBody>
          <a:bodyPr/>
          <a:lstStyle/>
          <a:p>
            <a:r>
              <a:rPr lang="en-US" sz="3200" dirty="0" smtClean="0">
                <a:latin typeface="Times New Roman" pitchFamily="18" charset="0"/>
                <a:cs typeface="Times New Roman" pitchFamily="18" charset="0"/>
              </a:rPr>
              <a:t>Illustrative actuarial data (</a:t>
            </a:r>
            <a:r>
              <a:rPr lang="en-US" sz="3200" dirty="0" err="1" smtClean="0">
                <a:latin typeface="Times New Roman" pitchFamily="18" charset="0"/>
                <a:cs typeface="Times New Roman" pitchFamily="18" charset="0"/>
              </a:rPr>
              <a:t>Exner</a:t>
            </a:r>
            <a:r>
              <a:rPr lang="en-US" sz="3200" dirty="0" smtClean="0">
                <a:latin typeface="Times New Roman" pitchFamily="18" charset="0"/>
                <a:cs typeface="Times New Roman" pitchFamily="18" charset="0"/>
              </a:rPr>
              <a:t>, 1999)</a:t>
            </a:r>
          </a:p>
        </p:txBody>
      </p:sp>
      <p:pic>
        <p:nvPicPr>
          <p:cNvPr id="1026" name="Picture 2"/>
          <p:cNvPicPr>
            <a:picLocks noChangeAspect="1" noChangeArrowheads="1"/>
          </p:cNvPicPr>
          <p:nvPr/>
        </p:nvPicPr>
        <p:blipFill>
          <a:blip r:embed="rId3" cstate="print"/>
          <a:srcRect/>
          <a:stretch>
            <a:fillRect/>
          </a:stretch>
        </p:blipFill>
        <p:spPr bwMode="auto">
          <a:xfrm>
            <a:off x="838200" y="1676400"/>
            <a:ext cx="7543800" cy="361942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fld id="{806DBF7F-3F0F-414E-B38D-97E5100BA181}" type="datetime1">
              <a:rPr lang="en-US"/>
              <a:pPr>
                <a:defRPr/>
              </a:pPr>
              <a:t>11/4/2010</a:t>
            </a:fld>
            <a:endParaRPr lang="en-US"/>
          </a:p>
        </p:txBody>
      </p:sp>
      <p:sp>
        <p:nvSpPr>
          <p:cNvPr id="7" name="Slide Number Placeholder 5"/>
          <p:cNvSpPr>
            <a:spLocks noGrp="1"/>
          </p:cNvSpPr>
          <p:nvPr>
            <p:ph type="sldNum" sz="quarter" idx="12"/>
          </p:nvPr>
        </p:nvSpPr>
        <p:spPr/>
        <p:txBody>
          <a:bodyPr/>
          <a:lstStyle/>
          <a:p>
            <a:pPr>
              <a:defRPr/>
            </a:pPr>
            <a:fld id="{A5E2CEAE-3189-4645-AEFB-7B8A8E7B2B35}" type="slidenum">
              <a:rPr lang="en-US"/>
              <a:pPr>
                <a:defRPr/>
              </a:pPr>
              <a:t>23</a:t>
            </a:fld>
            <a:endParaRPr lang="en-US"/>
          </a:p>
        </p:txBody>
      </p:sp>
      <p:sp>
        <p:nvSpPr>
          <p:cNvPr id="29700" name="Rectangle 2"/>
          <p:cNvSpPr>
            <a:spLocks noGrp="1" noChangeArrowheads="1"/>
          </p:cNvSpPr>
          <p:nvPr>
            <p:ph type="title"/>
          </p:nvPr>
        </p:nvSpPr>
        <p:spPr>
          <a:xfrm>
            <a:off x="304800" y="228600"/>
            <a:ext cx="7620000" cy="757238"/>
          </a:xfrm>
        </p:spPr>
        <p:txBody>
          <a:bodyPr/>
          <a:lstStyle/>
          <a:p>
            <a:r>
              <a:rPr lang="en-US" sz="2800" dirty="0" smtClean="0">
                <a:latin typeface="Arial" charset="0"/>
              </a:rPr>
              <a:t>Sample “Constellations”: HVI, OBS</a:t>
            </a:r>
          </a:p>
        </p:txBody>
      </p:sp>
      <p:pic>
        <p:nvPicPr>
          <p:cNvPr id="1139715" name="Picture 3"/>
          <p:cNvPicPr>
            <a:picLocks noChangeAspect="1" noChangeArrowheads="1"/>
          </p:cNvPicPr>
          <p:nvPr/>
        </p:nvPicPr>
        <p:blipFill>
          <a:blip r:embed="rId3" cstate="print"/>
          <a:srcRect/>
          <a:stretch>
            <a:fillRect/>
          </a:stretch>
        </p:blipFill>
        <p:spPr bwMode="auto">
          <a:xfrm>
            <a:off x="304800" y="1828800"/>
            <a:ext cx="8610600" cy="3454400"/>
          </a:xfrm>
          <a:prstGeom prst="rect">
            <a:avLst/>
          </a:prstGeom>
          <a:noFill/>
          <a:ln w="9525">
            <a:noFill/>
            <a:miter lim="800000"/>
            <a:headEnd/>
            <a:tailEnd/>
          </a:ln>
        </p:spPr>
      </p:pic>
      <p:sp>
        <p:nvSpPr>
          <p:cNvPr id="1139719" name="Text Box 7"/>
          <p:cNvSpPr txBox="1">
            <a:spLocks noChangeArrowheads="1"/>
          </p:cNvSpPr>
          <p:nvPr/>
        </p:nvSpPr>
        <p:spPr bwMode="auto">
          <a:xfrm>
            <a:off x="288925" y="5410200"/>
            <a:ext cx="3585277" cy="646331"/>
          </a:xfrm>
          <a:prstGeom prst="rect">
            <a:avLst/>
          </a:prstGeom>
          <a:noFill/>
          <a:ln w="9525">
            <a:noFill/>
            <a:miter lim="800000"/>
            <a:headEnd/>
            <a:tailEnd/>
          </a:ln>
        </p:spPr>
        <p:txBody>
          <a:bodyPr wrap="none">
            <a:spAutoFit/>
          </a:bodyPr>
          <a:lstStyle/>
          <a:p>
            <a:r>
              <a:rPr lang="en-US" dirty="0" err="1"/>
              <a:t>Eg</a:t>
            </a:r>
            <a:r>
              <a:rPr lang="en-US" dirty="0"/>
              <a:t>: high organizational </a:t>
            </a:r>
            <a:r>
              <a:rPr lang="en-US" dirty="0" smtClean="0"/>
              <a:t>activity (</a:t>
            </a:r>
            <a:r>
              <a:rPr lang="en-US" dirty="0" err="1" smtClean="0"/>
              <a:t>Zf</a:t>
            </a:r>
            <a:r>
              <a:rPr lang="en-US" dirty="0" smtClean="0"/>
              <a:t>) </a:t>
            </a:r>
            <a:endParaRPr lang="en-US" dirty="0"/>
          </a:p>
          <a:p>
            <a:r>
              <a:rPr lang="en-US" dirty="0"/>
              <a:t>and space </a:t>
            </a:r>
            <a:r>
              <a:rPr lang="en-US" dirty="0" smtClean="0"/>
              <a:t>response (S)</a:t>
            </a:r>
            <a:endParaRPr lang="en-US" dirty="0"/>
          </a:p>
        </p:txBody>
      </p:sp>
      <p:sp>
        <p:nvSpPr>
          <p:cNvPr id="1139720" name="Text Box 8"/>
          <p:cNvSpPr txBox="1">
            <a:spLocks noChangeArrowheads="1"/>
          </p:cNvSpPr>
          <p:nvPr/>
        </p:nvSpPr>
        <p:spPr bwMode="auto">
          <a:xfrm>
            <a:off x="4953000" y="1028700"/>
            <a:ext cx="3636573" cy="646331"/>
          </a:xfrm>
          <a:prstGeom prst="rect">
            <a:avLst/>
          </a:prstGeom>
          <a:noFill/>
          <a:ln w="9525">
            <a:noFill/>
            <a:miter lim="800000"/>
            <a:headEnd/>
            <a:tailEnd/>
          </a:ln>
        </p:spPr>
        <p:txBody>
          <a:bodyPr wrap="none">
            <a:spAutoFit/>
          </a:bodyPr>
          <a:lstStyle/>
          <a:p>
            <a:r>
              <a:rPr lang="en-US" dirty="0" err="1"/>
              <a:t>Eg</a:t>
            </a:r>
            <a:r>
              <a:rPr lang="en-US" dirty="0"/>
              <a:t>: High organizational activity </a:t>
            </a:r>
            <a:r>
              <a:rPr lang="en-US" dirty="0" smtClean="0"/>
              <a:t>(</a:t>
            </a:r>
            <a:r>
              <a:rPr lang="en-US" dirty="0" err="1" smtClean="0"/>
              <a:t>Zf</a:t>
            </a:r>
            <a:r>
              <a:rPr lang="en-US" dirty="0" smtClean="0"/>
              <a:t>) </a:t>
            </a:r>
            <a:br>
              <a:rPr lang="en-US" dirty="0" smtClean="0"/>
            </a:br>
            <a:r>
              <a:rPr lang="en-US" dirty="0" smtClean="0"/>
              <a:t>and  form </a:t>
            </a:r>
            <a:r>
              <a:rPr lang="en-US" dirty="0"/>
              <a:t>quality </a:t>
            </a:r>
            <a:r>
              <a:rPr lang="en-US" dirty="0" smtClean="0"/>
              <a:t>(FQ) responses</a:t>
            </a:r>
            <a:r>
              <a:rPr lang="en-US"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39715"/>
                                        </p:tgtEl>
                                        <p:attrNameLst>
                                          <p:attrName>style.visibility</p:attrName>
                                        </p:attrNameLst>
                                      </p:cBhvr>
                                      <p:to>
                                        <p:strVal val="visible"/>
                                      </p:to>
                                    </p:set>
                                    <p:animEffect transition="in" filter="dissolve">
                                      <p:cBhvr>
                                        <p:cTn id="7" dur="500"/>
                                        <p:tgtEl>
                                          <p:spTgt spid="11397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39719"/>
                                        </p:tgtEl>
                                        <p:attrNameLst>
                                          <p:attrName>style.visibility</p:attrName>
                                        </p:attrNameLst>
                                      </p:cBhvr>
                                      <p:to>
                                        <p:strVal val="visible"/>
                                      </p:to>
                                    </p:set>
                                    <p:animEffect transition="in" filter="dissolve">
                                      <p:cBhvr>
                                        <p:cTn id="12" dur="500"/>
                                        <p:tgtEl>
                                          <p:spTgt spid="11397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39720"/>
                                        </p:tgtEl>
                                        <p:attrNameLst>
                                          <p:attrName>style.visibility</p:attrName>
                                        </p:attrNameLst>
                                      </p:cBhvr>
                                      <p:to>
                                        <p:strVal val="visible"/>
                                      </p:to>
                                    </p:set>
                                    <p:animEffect transition="in" filter="dissolve">
                                      <p:cBhvr>
                                        <p:cTn id="17" dur="500"/>
                                        <p:tgtEl>
                                          <p:spTgt spid="1139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9719" grpId="0"/>
      <p:bldP spid="113972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561402CF-AECA-4BF6-92DD-60034DF2924D}" type="datetime1">
              <a:rPr lang="en-US"/>
              <a:pPr>
                <a:defRPr/>
              </a:pPr>
              <a:t>11/4/2010</a:t>
            </a:fld>
            <a:endParaRPr lang="en-US"/>
          </a:p>
        </p:txBody>
      </p:sp>
      <p:sp>
        <p:nvSpPr>
          <p:cNvPr id="6" name="Slide Number Placeholder 5"/>
          <p:cNvSpPr>
            <a:spLocks noGrp="1"/>
          </p:cNvSpPr>
          <p:nvPr>
            <p:ph type="sldNum" sz="quarter" idx="12"/>
          </p:nvPr>
        </p:nvSpPr>
        <p:spPr/>
        <p:txBody>
          <a:bodyPr/>
          <a:lstStyle/>
          <a:p>
            <a:pPr>
              <a:defRPr/>
            </a:pPr>
            <a:fld id="{C33F64A2-4462-4D25-9376-238B88E7DF53}" type="slidenum">
              <a:rPr lang="en-US"/>
              <a:pPr>
                <a:defRPr/>
              </a:pPr>
              <a:t>24</a:t>
            </a:fld>
            <a:endParaRPr lang="en-US"/>
          </a:p>
        </p:txBody>
      </p:sp>
      <p:sp>
        <p:nvSpPr>
          <p:cNvPr id="31748" name="Rectangle 2"/>
          <p:cNvSpPr>
            <a:spLocks noGrp="1" noChangeArrowheads="1"/>
          </p:cNvSpPr>
          <p:nvPr>
            <p:ph type="title"/>
          </p:nvPr>
        </p:nvSpPr>
        <p:spPr>
          <a:xfrm>
            <a:off x="609600" y="457200"/>
            <a:ext cx="7620000" cy="757238"/>
          </a:xfrm>
        </p:spPr>
        <p:txBody>
          <a:bodyPr/>
          <a:lstStyle/>
          <a:p>
            <a:r>
              <a:rPr lang="en-US" sz="2800" dirty="0" smtClean="0">
                <a:latin typeface="Arial" charset="0"/>
              </a:rPr>
              <a:t>Sample “Constellations”: Depression</a:t>
            </a:r>
          </a:p>
        </p:txBody>
      </p:sp>
      <p:pic>
        <p:nvPicPr>
          <p:cNvPr id="1141763" name="Picture 3"/>
          <p:cNvPicPr>
            <a:picLocks noChangeAspect="1" noChangeArrowheads="1"/>
          </p:cNvPicPr>
          <p:nvPr/>
        </p:nvPicPr>
        <p:blipFill>
          <a:blip r:embed="rId3" cstate="print"/>
          <a:srcRect r="50000"/>
          <a:stretch>
            <a:fillRect/>
          </a:stretch>
        </p:blipFill>
        <p:spPr bwMode="auto">
          <a:xfrm>
            <a:off x="2590800" y="1752600"/>
            <a:ext cx="4191000" cy="2709863"/>
          </a:xfrm>
          <a:prstGeom prst="rect">
            <a:avLst/>
          </a:prstGeom>
          <a:noFill/>
          <a:ln w="9525">
            <a:noFill/>
            <a:miter lim="800000"/>
            <a:headEnd/>
            <a:tailEnd/>
          </a:ln>
        </p:spPr>
      </p:pic>
      <p:sp>
        <p:nvSpPr>
          <p:cNvPr id="7" name="Text Box 7"/>
          <p:cNvSpPr txBox="1">
            <a:spLocks noChangeArrowheads="1"/>
          </p:cNvSpPr>
          <p:nvPr/>
        </p:nvSpPr>
        <p:spPr bwMode="auto">
          <a:xfrm>
            <a:off x="2590800" y="4800600"/>
            <a:ext cx="4193969" cy="923330"/>
          </a:xfrm>
          <a:prstGeom prst="rect">
            <a:avLst/>
          </a:prstGeom>
          <a:noFill/>
          <a:ln w="9525">
            <a:noFill/>
            <a:miter lim="800000"/>
            <a:headEnd/>
            <a:tailEnd/>
          </a:ln>
        </p:spPr>
        <p:txBody>
          <a:bodyPr wrap="none">
            <a:spAutoFit/>
          </a:bodyPr>
          <a:lstStyle/>
          <a:p>
            <a:r>
              <a:rPr lang="en-US" dirty="0" err="1"/>
              <a:t>Eg</a:t>
            </a:r>
            <a:r>
              <a:rPr lang="en-US" dirty="0"/>
              <a:t>: </a:t>
            </a:r>
            <a:r>
              <a:rPr lang="en-US" dirty="0" smtClean="0"/>
              <a:t>High Color-Shading blends (Col-</a:t>
            </a:r>
            <a:r>
              <a:rPr lang="en-US" dirty="0" err="1" smtClean="0"/>
              <a:t>Shd</a:t>
            </a:r>
            <a:r>
              <a:rPr lang="en-US" dirty="0" smtClean="0"/>
              <a:t>), </a:t>
            </a:r>
          </a:p>
          <a:p>
            <a:r>
              <a:rPr lang="en-US" dirty="0" smtClean="0"/>
              <a:t>high shading (</a:t>
            </a:r>
            <a:r>
              <a:rPr lang="en-US" dirty="0" err="1" smtClean="0"/>
              <a:t>SumShading</a:t>
            </a:r>
            <a:r>
              <a:rPr lang="en-US" dirty="0" smtClean="0"/>
              <a:t>), </a:t>
            </a:r>
            <a:br>
              <a:rPr lang="en-US" dirty="0" smtClean="0"/>
            </a:br>
            <a:r>
              <a:rPr lang="en-US" dirty="0" smtClean="0"/>
              <a:t>high form-vista (FV)</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41763"/>
                                        </p:tgtEl>
                                        <p:attrNameLst>
                                          <p:attrName>style.visibility</p:attrName>
                                        </p:attrNameLst>
                                      </p:cBhvr>
                                      <p:to>
                                        <p:strVal val="visible"/>
                                      </p:to>
                                    </p:set>
                                    <p:animEffect transition="in" filter="dissolve">
                                      <p:cBhvr>
                                        <p:cTn id="7" dur="500"/>
                                        <p:tgtEl>
                                          <p:spTgt spid="114176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319FDC35-2FE3-4BF5-8787-A255B618D6D1}" type="datetime1">
              <a:rPr lang="en-US"/>
              <a:pPr>
                <a:defRPr/>
              </a:pPr>
              <a:t>11/4/2010</a:t>
            </a:fld>
            <a:endParaRPr lang="en-US"/>
          </a:p>
        </p:txBody>
      </p:sp>
      <p:sp>
        <p:nvSpPr>
          <p:cNvPr id="6" name="Slide Number Placeholder 5"/>
          <p:cNvSpPr>
            <a:spLocks noGrp="1"/>
          </p:cNvSpPr>
          <p:nvPr>
            <p:ph type="sldNum" sz="quarter" idx="12"/>
          </p:nvPr>
        </p:nvSpPr>
        <p:spPr/>
        <p:txBody>
          <a:bodyPr/>
          <a:lstStyle/>
          <a:p>
            <a:pPr>
              <a:defRPr/>
            </a:pPr>
            <a:fld id="{5BB15F01-EB87-49CB-A107-9788999D8A82}" type="slidenum">
              <a:rPr lang="en-US"/>
              <a:pPr>
                <a:defRPr/>
              </a:pPr>
              <a:t>25</a:t>
            </a:fld>
            <a:endParaRPr lang="en-US"/>
          </a:p>
        </p:txBody>
      </p:sp>
      <p:sp>
        <p:nvSpPr>
          <p:cNvPr id="30724" name="Rectangle 2"/>
          <p:cNvSpPr>
            <a:spLocks noGrp="1" noChangeArrowheads="1"/>
          </p:cNvSpPr>
          <p:nvPr>
            <p:ph type="title"/>
          </p:nvPr>
        </p:nvSpPr>
        <p:spPr>
          <a:xfrm>
            <a:off x="609600" y="457200"/>
            <a:ext cx="7620000" cy="757238"/>
          </a:xfrm>
        </p:spPr>
        <p:txBody>
          <a:bodyPr/>
          <a:lstStyle/>
          <a:p>
            <a:r>
              <a:rPr lang="en-US" sz="2800" dirty="0" smtClean="0">
                <a:latin typeface="Arial" charset="0"/>
              </a:rPr>
              <a:t>Sample “Constellation”: Suicide potential</a:t>
            </a:r>
          </a:p>
        </p:txBody>
      </p:sp>
      <p:pic>
        <p:nvPicPr>
          <p:cNvPr id="1140739" name="Picture 3"/>
          <p:cNvPicPr>
            <a:picLocks noChangeAspect="1" noChangeArrowheads="1"/>
          </p:cNvPicPr>
          <p:nvPr/>
        </p:nvPicPr>
        <p:blipFill>
          <a:blip r:embed="rId3" cstate="print"/>
          <a:srcRect r="49921"/>
          <a:stretch>
            <a:fillRect/>
          </a:stretch>
        </p:blipFill>
        <p:spPr bwMode="auto">
          <a:xfrm>
            <a:off x="3048000" y="1705570"/>
            <a:ext cx="4038600" cy="3543300"/>
          </a:xfrm>
          <a:prstGeom prst="rect">
            <a:avLst/>
          </a:prstGeom>
          <a:noFill/>
          <a:ln w="9525">
            <a:noFill/>
            <a:miter lim="800000"/>
            <a:headEnd/>
            <a:tailEnd/>
          </a:ln>
        </p:spPr>
      </p:pic>
      <p:sp>
        <p:nvSpPr>
          <p:cNvPr id="1140740" name="Text Box 4"/>
          <p:cNvSpPr txBox="1">
            <a:spLocks noChangeArrowheads="1"/>
          </p:cNvSpPr>
          <p:nvPr/>
        </p:nvSpPr>
        <p:spPr bwMode="auto">
          <a:xfrm>
            <a:off x="3108325" y="5401270"/>
            <a:ext cx="3110339" cy="923330"/>
          </a:xfrm>
          <a:prstGeom prst="rect">
            <a:avLst/>
          </a:prstGeom>
          <a:noFill/>
          <a:ln w="9525">
            <a:noFill/>
            <a:miter lim="800000"/>
            <a:headEnd/>
            <a:tailEnd/>
          </a:ln>
        </p:spPr>
        <p:txBody>
          <a:bodyPr wrap="none">
            <a:spAutoFit/>
          </a:bodyPr>
          <a:lstStyle/>
          <a:p>
            <a:r>
              <a:rPr lang="en-US" dirty="0" err="1"/>
              <a:t>Eg</a:t>
            </a:r>
            <a:r>
              <a:rPr lang="en-US" dirty="0"/>
              <a:t>: Uses color-shading blends, </a:t>
            </a:r>
            <a:br>
              <a:rPr lang="en-US" dirty="0"/>
            </a:br>
            <a:r>
              <a:rPr lang="en-US" dirty="0"/>
              <a:t>high use of </a:t>
            </a:r>
            <a:r>
              <a:rPr lang="en-US" dirty="0" smtClean="0"/>
              <a:t>space, high or low</a:t>
            </a:r>
            <a:br>
              <a:rPr lang="en-US" dirty="0" smtClean="0"/>
            </a:br>
            <a:r>
              <a:rPr lang="en-US" dirty="0" smtClean="0"/>
              <a:t>organizational activity.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40739"/>
                                        </p:tgtEl>
                                        <p:attrNameLst>
                                          <p:attrName>style.visibility</p:attrName>
                                        </p:attrNameLst>
                                      </p:cBhvr>
                                      <p:to>
                                        <p:strVal val="visible"/>
                                      </p:to>
                                    </p:set>
                                    <p:animEffect transition="in" filter="dissolve">
                                      <p:cBhvr>
                                        <p:cTn id="7" dur="500"/>
                                        <p:tgtEl>
                                          <p:spTgt spid="11407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40740"/>
                                        </p:tgtEl>
                                        <p:attrNameLst>
                                          <p:attrName>style.visibility</p:attrName>
                                        </p:attrNameLst>
                                      </p:cBhvr>
                                      <p:to>
                                        <p:strVal val="visible"/>
                                      </p:to>
                                    </p:set>
                                    <p:animEffect transition="in" filter="dissolve">
                                      <p:cBhvr>
                                        <p:cTn id="12" dur="500"/>
                                        <p:tgtEl>
                                          <p:spTgt spid="1140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074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BA45046-8BEB-4C73-8135-8429A5FA2A40}" type="datetime1">
              <a:rPr lang="en-US"/>
              <a:pPr>
                <a:defRPr/>
              </a:pPr>
              <a:t>11/4/2010</a:t>
            </a:fld>
            <a:endParaRPr lang="en-US"/>
          </a:p>
        </p:txBody>
      </p:sp>
      <p:sp>
        <p:nvSpPr>
          <p:cNvPr id="5" name="Slide Number Placeholder 5"/>
          <p:cNvSpPr>
            <a:spLocks noGrp="1"/>
          </p:cNvSpPr>
          <p:nvPr>
            <p:ph type="sldNum" sz="quarter" idx="12"/>
          </p:nvPr>
        </p:nvSpPr>
        <p:spPr/>
        <p:txBody>
          <a:bodyPr/>
          <a:lstStyle/>
          <a:p>
            <a:pPr>
              <a:defRPr/>
            </a:pPr>
            <a:fld id="{475E0CC9-2AED-4174-9266-DB6A8DEE5EC4}" type="slidenum">
              <a:rPr lang="en-US"/>
              <a:pPr>
                <a:defRPr/>
              </a:pPr>
              <a:t>26</a:t>
            </a:fld>
            <a:endParaRPr lang="en-US"/>
          </a:p>
        </p:txBody>
      </p:sp>
      <p:sp>
        <p:nvSpPr>
          <p:cNvPr id="32772" name="Rectangle 2"/>
          <p:cNvSpPr>
            <a:spLocks noGrp="1" noChangeArrowheads="1"/>
          </p:cNvSpPr>
          <p:nvPr>
            <p:ph type="title"/>
          </p:nvPr>
        </p:nvSpPr>
        <p:spPr>
          <a:xfrm>
            <a:off x="533400" y="304800"/>
            <a:ext cx="7848600" cy="914400"/>
          </a:xfrm>
        </p:spPr>
        <p:txBody>
          <a:bodyPr/>
          <a:lstStyle/>
          <a:p>
            <a:r>
              <a:rPr lang="en-US" sz="2800" smtClean="0">
                <a:latin typeface="Arial" charset="0"/>
              </a:rPr>
              <a:t>Illustrative use of Rorschach: Mike Tyson</a:t>
            </a:r>
          </a:p>
        </p:txBody>
      </p:sp>
      <p:pic>
        <p:nvPicPr>
          <p:cNvPr id="32773" name="Picture 4"/>
          <p:cNvPicPr>
            <a:picLocks noChangeAspect="1" noChangeArrowheads="1"/>
          </p:cNvPicPr>
          <p:nvPr/>
        </p:nvPicPr>
        <p:blipFill>
          <a:blip r:embed="rId3" cstate="print"/>
          <a:srcRect/>
          <a:stretch>
            <a:fillRect/>
          </a:stretch>
        </p:blipFill>
        <p:spPr bwMode="auto">
          <a:xfrm>
            <a:off x="360363" y="1387475"/>
            <a:ext cx="8555037" cy="4175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ACEEC323-25D8-4090-BAC9-E27AFFE7A573}" type="datetime1">
              <a:rPr lang="en-US"/>
              <a:pPr>
                <a:defRPr/>
              </a:pPr>
              <a:t>11/4/2010</a:t>
            </a:fld>
            <a:endParaRPr lang="en-US"/>
          </a:p>
        </p:txBody>
      </p:sp>
      <p:sp>
        <p:nvSpPr>
          <p:cNvPr id="6" name="Slide Number Placeholder 5"/>
          <p:cNvSpPr>
            <a:spLocks noGrp="1"/>
          </p:cNvSpPr>
          <p:nvPr>
            <p:ph type="sldNum" sz="quarter" idx="12"/>
          </p:nvPr>
        </p:nvSpPr>
        <p:spPr/>
        <p:txBody>
          <a:bodyPr/>
          <a:lstStyle/>
          <a:p>
            <a:pPr>
              <a:defRPr/>
            </a:pPr>
            <a:fld id="{4377A679-9D4B-4BE1-B292-4ECBE44696C5}" type="slidenum">
              <a:rPr lang="en-US"/>
              <a:pPr>
                <a:defRPr/>
              </a:pPr>
              <a:t>27</a:t>
            </a:fld>
            <a:endParaRPr lang="en-US"/>
          </a:p>
        </p:txBody>
      </p:sp>
      <p:pic>
        <p:nvPicPr>
          <p:cNvPr id="33796" name="Picture 4"/>
          <p:cNvPicPr>
            <a:picLocks noChangeAspect="1" noChangeArrowheads="1"/>
          </p:cNvPicPr>
          <p:nvPr/>
        </p:nvPicPr>
        <p:blipFill>
          <a:blip r:embed="rId3" cstate="print"/>
          <a:srcRect l="221"/>
          <a:stretch>
            <a:fillRect/>
          </a:stretch>
        </p:blipFill>
        <p:spPr bwMode="auto">
          <a:xfrm>
            <a:off x="533400" y="1447800"/>
            <a:ext cx="8183563" cy="1081088"/>
          </a:xfrm>
          <a:prstGeom prst="rect">
            <a:avLst/>
          </a:prstGeom>
          <a:noFill/>
          <a:ln w="9525">
            <a:noFill/>
            <a:miter lim="800000"/>
            <a:headEnd/>
            <a:tailEnd/>
          </a:ln>
        </p:spPr>
      </p:pic>
      <p:pic>
        <p:nvPicPr>
          <p:cNvPr id="33797" name="Picture 5"/>
          <p:cNvPicPr>
            <a:picLocks noChangeAspect="1" noChangeArrowheads="1"/>
          </p:cNvPicPr>
          <p:nvPr/>
        </p:nvPicPr>
        <p:blipFill>
          <a:blip r:embed="rId4" cstate="print"/>
          <a:srcRect/>
          <a:stretch>
            <a:fillRect/>
          </a:stretch>
        </p:blipFill>
        <p:spPr bwMode="auto">
          <a:xfrm>
            <a:off x="569913" y="2514600"/>
            <a:ext cx="8269287" cy="2590800"/>
          </a:xfrm>
          <a:prstGeom prst="rect">
            <a:avLst/>
          </a:prstGeom>
          <a:noFill/>
          <a:ln w="9525">
            <a:noFill/>
            <a:miter lim="800000"/>
            <a:headEnd/>
            <a:tailEnd/>
          </a:ln>
        </p:spPr>
      </p:pic>
      <p:sp>
        <p:nvSpPr>
          <p:cNvPr id="33798" name="Rectangle 6"/>
          <p:cNvSpPr>
            <a:spLocks noChangeArrowheads="1"/>
          </p:cNvSpPr>
          <p:nvPr/>
        </p:nvSpPr>
        <p:spPr bwMode="auto">
          <a:xfrm>
            <a:off x="457200" y="381000"/>
            <a:ext cx="7848600" cy="914400"/>
          </a:xfrm>
          <a:prstGeom prst="rect">
            <a:avLst/>
          </a:prstGeom>
          <a:noFill/>
          <a:ln w="9525">
            <a:noFill/>
            <a:miter lim="800000"/>
            <a:headEnd/>
            <a:tailEnd/>
          </a:ln>
        </p:spPr>
        <p:txBody>
          <a:bodyPr lIns="92075" tIns="46038" rIns="92075" bIns="46038" anchor="ctr"/>
          <a:lstStyle/>
          <a:p>
            <a:pPr>
              <a:lnSpc>
                <a:spcPct val="70000"/>
              </a:lnSpc>
            </a:pPr>
            <a:r>
              <a:rPr lang="en-US" sz="2800" b="1">
                <a:solidFill>
                  <a:schemeClr val="tx2"/>
                </a:solidFill>
                <a:latin typeface="Arial" charset="0"/>
              </a:rPr>
              <a:t>Illustrative use of Rorschach: Mike Tyson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25E845B-0033-4D97-BD2E-6F0B9617038E}" type="datetime1">
              <a:rPr lang="en-US"/>
              <a:pPr>
                <a:defRPr/>
              </a:pPr>
              <a:t>11/4/2010</a:t>
            </a:fld>
            <a:endParaRPr lang="en-US"/>
          </a:p>
        </p:txBody>
      </p:sp>
      <p:sp>
        <p:nvSpPr>
          <p:cNvPr id="5" name="Slide Number Placeholder 5"/>
          <p:cNvSpPr>
            <a:spLocks noGrp="1"/>
          </p:cNvSpPr>
          <p:nvPr>
            <p:ph type="sldNum" sz="quarter" idx="12"/>
          </p:nvPr>
        </p:nvSpPr>
        <p:spPr/>
        <p:txBody>
          <a:bodyPr/>
          <a:lstStyle/>
          <a:p>
            <a:pPr>
              <a:defRPr/>
            </a:pPr>
            <a:fld id="{059B192B-120A-4AD5-8119-C103DAF9C7EF}" type="slidenum">
              <a:rPr lang="en-US"/>
              <a:pPr>
                <a:defRPr/>
              </a:pPr>
              <a:t>28</a:t>
            </a:fld>
            <a:endParaRPr lang="en-US"/>
          </a:p>
        </p:txBody>
      </p:sp>
      <p:sp>
        <p:nvSpPr>
          <p:cNvPr id="34820" name="Rectangle 2"/>
          <p:cNvSpPr>
            <a:spLocks noGrp="1" noChangeArrowheads="1"/>
          </p:cNvSpPr>
          <p:nvPr>
            <p:ph type="title"/>
          </p:nvPr>
        </p:nvSpPr>
        <p:spPr>
          <a:xfrm>
            <a:off x="762000" y="304800"/>
            <a:ext cx="8001000" cy="757238"/>
          </a:xfrm>
        </p:spPr>
        <p:txBody>
          <a:bodyPr/>
          <a:lstStyle/>
          <a:p>
            <a:r>
              <a:rPr lang="en-US" sz="2400" dirty="0" smtClean="0">
                <a:latin typeface="Times New Roman" pitchFamily="18" charset="0"/>
                <a:cs typeface="Times New Roman" pitchFamily="18" charset="0"/>
              </a:rPr>
              <a:t>Questions about </a:t>
            </a:r>
            <a:r>
              <a:rPr lang="en-US" sz="2400" dirty="0" err="1" smtClean="0">
                <a:latin typeface="Times New Roman" pitchFamily="18" charset="0"/>
                <a:cs typeface="Times New Roman" pitchFamily="18" charset="0"/>
              </a:rPr>
              <a:t>Exner’s</a:t>
            </a:r>
            <a:r>
              <a:rPr lang="en-US" sz="2400" dirty="0" smtClean="0">
                <a:latin typeface="Times New Roman" pitchFamily="18" charset="0"/>
                <a:cs typeface="Times New Roman" pitchFamily="18" charset="0"/>
              </a:rPr>
              <a:t> CS system </a:t>
            </a:r>
            <a:r>
              <a:rPr lang="en-US" sz="1800" dirty="0" smtClean="0">
                <a:latin typeface="Times New Roman" pitchFamily="18" charset="0"/>
                <a:cs typeface="Times New Roman" pitchFamily="18" charset="0"/>
              </a:rPr>
              <a:t>(see, </a:t>
            </a:r>
            <a:r>
              <a:rPr lang="en-US" sz="1800" dirty="0" err="1" smtClean="0">
                <a:latin typeface="Times New Roman" pitchFamily="18" charset="0"/>
                <a:cs typeface="Times New Roman" pitchFamily="18" charset="0"/>
              </a:rPr>
              <a:t>eg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Lilienfeld</a:t>
            </a:r>
            <a:r>
              <a:rPr lang="en-US" sz="1800" dirty="0" smtClean="0">
                <a:latin typeface="Times New Roman" pitchFamily="18" charset="0"/>
                <a:cs typeface="Times New Roman" pitchFamily="18" charset="0"/>
              </a:rPr>
              <a:t> et al. 2001)</a:t>
            </a:r>
            <a:endParaRPr lang="en-US" sz="2400" dirty="0" smtClean="0">
              <a:latin typeface="Times New Roman" pitchFamily="18" charset="0"/>
              <a:cs typeface="Times New Roman" pitchFamily="18" charset="0"/>
            </a:endParaRPr>
          </a:p>
        </p:txBody>
      </p:sp>
      <p:sp>
        <p:nvSpPr>
          <p:cNvPr id="1143811" name="Rectangle 3"/>
          <p:cNvSpPr>
            <a:spLocks noGrp="1" noChangeArrowheads="1"/>
          </p:cNvSpPr>
          <p:nvPr>
            <p:ph type="body" idx="1"/>
          </p:nvPr>
        </p:nvSpPr>
        <p:spPr>
          <a:xfrm>
            <a:off x="685800" y="1219200"/>
            <a:ext cx="6934200" cy="4724400"/>
          </a:xfrm>
        </p:spPr>
        <p:txBody>
          <a:bodyPr/>
          <a:lstStyle/>
          <a:p>
            <a:pPr>
              <a:lnSpc>
                <a:spcPct val="90000"/>
              </a:lnSpc>
            </a:pPr>
            <a:r>
              <a:rPr lang="en-US" sz="2400" dirty="0" smtClean="0">
                <a:latin typeface="Times New Roman" pitchFamily="18" charset="0"/>
                <a:cs typeface="Times New Roman" pitchFamily="18" charset="0"/>
              </a:rPr>
              <a:t>1. Questionable status of norm groups </a:t>
            </a:r>
          </a:p>
          <a:p>
            <a:pPr lvl="1">
              <a:lnSpc>
                <a:spcPct val="90000"/>
              </a:lnSpc>
            </a:pPr>
            <a:r>
              <a:rPr lang="en-US" sz="2400" dirty="0" smtClean="0">
                <a:latin typeface="Times New Roman" pitchFamily="18" charset="0"/>
                <a:cs typeface="Times New Roman" pitchFamily="18" charset="0"/>
              </a:rPr>
              <a:t>Often unclear how samples were formed</a:t>
            </a:r>
          </a:p>
          <a:p>
            <a:pPr lvl="1">
              <a:lnSpc>
                <a:spcPct val="90000"/>
              </a:lnSpc>
            </a:pPr>
            <a:r>
              <a:rPr lang="en-US" sz="2400" dirty="0" smtClean="0">
                <a:latin typeface="Times New Roman" pitchFamily="18" charset="0"/>
                <a:cs typeface="Times New Roman" pitchFamily="18" charset="0"/>
              </a:rPr>
              <a:t>Selective summary statistics provided</a:t>
            </a:r>
          </a:p>
          <a:p>
            <a:pPr lvl="2">
              <a:lnSpc>
                <a:spcPct val="90000"/>
              </a:lnSpc>
            </a:pPr>
            <a:r>
              <a:rPr lang="en-US" sz="2000" dirty="0" smtClean="0">
                <a:latin typeface="Times New Roman" pitchFamily="18" charset="0"/>
                <a:cs typeface="Times New Roman" pitchFamily="18" charset="0"/>
              </a:rPr>
              <a:t>underlying distributions not provided</a:t>
            </a:r>
          </a:p>
          <a:p>
            <a:pPr lvl="2">
              <a:lnSpc>
                <a:spcPct val="90000"/>
              </a:lnSpc>
              <a:buFont typeface="Wingdings" pitchFamily="2" charset="2"/>
              <a:buNone/>
            </a:pPr>
            <a:endParaRPr lang="en-US" sz="2000" dirty="0" smtClean="0">
              <a:latin typeface="Times New Roman" pitchFamily="18" charset="0"/>
              <a:cs typeface="Times New Roman" pitchFamily="18" charset="0"/>
            </a:endParaRPr>
          </a:p>
          <a:p>
            <a:pPr>
              <a:lnSpc>
                <a:spcPct val="90000"/>
              </a:lnSpc>
            </a:pPr>
            <a:r>
              <a:rPr lang="en-US" sz="2400" dirty="0" smtClean="0">
                <a:latin typeface="Times New Roman" pitchFamily="18" charset="0"/>
                <a:cs typeface="Times New Roman" pitchFamily="18" charset="0"/>
              </a:rPr>
              <a:t>2. Questionable publication pattern</a:t>
            </a:r>
          </a:p>
          <a:p>
            <a:pPr lvl="1">
              <a:lnSpc>
                <a:spcPct val="90000"/>
              </a:lnSpc>
            </a:pPr>
            <a:r>
              <a:rPr lang="en-US" sz="2400" dirty="0" err="1" smtClean="0">
                <a:latin typeface="Times New Roman" pitchFamily="18" charset="0"/>
                <a:cs typeface="Times New Roman" pitchFamily="18" charset="0"/>
              </a:rPr>
              <a:t>Exner’s</a:t>
            </a:r>
            <a:r>
              <a:rPr lang="en-US" sz="2400" dirty="0" smtClean="0">
                <a:latin typeface="Times New Roman" pitchFamily="18" charset="0"/>
                <a:cs typeface="Times New Roman" pitchFamily="18" charset="0"/>
              </a:rPr>
              <a:t> CS is the primary citation</a:t>
            </a:r>
          </a:p>
          <a:p>
            <a:pPr lvl="1">
              <a:lnSpc>
                <a:spcPct val="90000"/>
              </a:lnSpc>
            </a:pPr>
            <a:r>
              <a:rPr lang="en-US" sz="2400" dirty="0" smtClean="0">
                <a:latin typeface="Times New Roman" pitchFamily="18" charset="0"/>
                <a:cs typeface="Times New Roman" pitchFamily="18" charset="0"/>
              </a:rPr>
              <a:t>Most studies cited by </a:t>
            </a:r>
            <a:r>
              <a:rPr lang="en-US" sz="2400" dirty="0" err="1" smtClean="0">
                <a:latin typeface="Times New Roman" pitchFamily="18" charset="0"/>
                <a:cs typeface="Times New Roman" pitchFamily="18" charset="0"/>
              </a:rPr>
              <a:t>Exner</a:t>
            </a:r>
            <a:r>
              <a:rPr lang="en-US" sz="2400" dirty="0" smtClean="0">
                <a:latin typeface="Times New Roman" pitchFamily="18" charset="0"/>
                <a:cs typeface="Times New Roman" pitchFamily="18" charset="0"/>
              </a:rPr>
              <a:t> are self-citations</a:t>
            </a:r>
          </a:p>
          <a:p>
            <a:pPr lvl="1">
              <a:lnSpc>
                <a:spcPct val="90000"/>
              </a:lnSpc>
            </a:pPr>
            <a:r>
              <a:rPr lang="en-US" sz="2400" dirty="0" smtClean="0">
                <a:latin typeface="Times New Roman" pitchFamily="18" charset="0"/>
                <a:cs typeface="Times New Roman" pitchFamily="18" charset="0"/>
              </a:rPr>
              <a:t>These self-citations are not published in peer-reviewed scientific journals</a:t>
            </a:r>
          </a:p>
          <a:p>
            <a:pPr lvl="2">
              <a:lnSpc>
                <a:spcPct val="90000"/>
              </a:lnSpc>
            </a:pPr>
            <a:r>
              <a:rPr lang="en-US" sz="1800" dirty="0" smtClean="0">
                <a:latin typeface="Times New Roman" pitchFamily="18" charset="0"/>
                <a:cs typeface="Times New Roman" pitchFamily="18" charset="0"/>
              </a:rPr>
              <a:t>EG: “</a:t>
            </a:r>
            <a:r>
              <a:rPr lang="en-US" sz="1800" dirty="0" err="1" smtClean="0">
                <a:latin typeface="Times New Roman" pitchFamily="18" charset="0"/>
                <a:cs typeface="Times New Roman" pitchFamily="18" charset="0"/>
              </a:rPr>
              <a:t>Exner</a:t>
            </a:r>
            <a:r>
              <a:rPr lang="en-US" sz="1800" dirty="0" smtClean="0">
                <a:latin typeface="Times New Roman" pitchFamily="18" charset="0"/>
                <a:cs typeface="Times New Roman" pitchFamily="18" charset="0"/>
              </a:rPr>
              <a:t> (1989) … Unpublished research”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43811">
                                            <p:txEl>
                                              <p:pRg st="0" end="0"/>
                                            </p:txEl>
                                          </p:spTgt>
                                        </p:tgtEl>
                                        <p:attrNameLst>
                                          <p:attrName>style.visibility</p:attrName>
                                        </p:attrNameLst>
                                      </p:cBhvr>
                                      <p:to>
                                        <p:strVal val="visible"/>
                                      </p:to>
                                    </p:set>
                                    <p:animEffect transition="in" filter="dissolve">
                                      <p:cBhvr>
                                        <p:cTn id="7" dur="500"/>
                                        <p:tgtEl>
                                          <p:spTgt spid="1143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43811">
                                            <p:txEl>
                                              <p:pRg st="1" end="1"/>
                                            </p:txEl>
                                          </p:spTgt>
                                        </p:tgtEl>
                                        <p:attrNameLst>
                                          <p:attrName>style.visibility</p:attrName>
                                        </p:attrNameLst>
                                      </p:cBhvr>
                                      <p:to>
                                        <p:strVal val="visible"/>
                                      </p:to>
                                    </p:set>
                                    <p:animEffect transition="in" filter="dissolve">
                                      <p:cBhvr>
                                        <p:cTn id="12" dur="500"/>
                                        <p:tgtEl>
                                          <p:spTgt spid="11438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43811">
                                            <p:txEl>
                                              <p:pRg st="2" end="2"/>
                                            </p:txEl>
                                          </p:spTgt>
                                        </p:tgtEl>
                                        <p:attrNameLst>
                                          <p:attrName>style.visibility</p:attrName>
                                        </p:attrNameLst>
                                      </p:cBhvr>
                                      <p:to>
                                        <p:strVal val="visible"/>
                                      </p:to>
                                    </p:set>
                                    <p:animEffect transition="in" filter="dissolve">
                                      <p:cBhvr>
                                        <p:cTn id="17" dur="500"/>
                                        <p:tgtEl>
                                          <p:spTgt spid="11438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43811">
                                            <p:txEl>
                                              <p:pRg st="3" end="3"/>
                                            </p:txEl>
                                          </p:spTgt>
                                        </p:tgtEl>
                                        <p:attrNameLst>
                                          <p:attrName>style.visibility</p:attrName>
                                        </p:attrNameLst>
                                      </p:cBhvr>
                                      <p:to>
                                        <p:strVal val="visible"/>
                                      </p:to>
                                    </p:set>
                                    <p:animEffect transition="in" filter="dissolve">
                                      <p:cBhvr>
                                        <p:cTn id="22" dur="500"/>
                                        <p:tgtEl>
                                          <p:spTgt spid="11438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43811">
                                            <p:txEl>
                                              <p:pRg st="5" end="5"/>
                                            </p:txEl>
                                          </p:spTgt>
                                        </p:tgtEl>
                                        <p:attrNameLst>
                                          <p:attrName>style.visibility</p:attrName>
                                        </p:attrNameLst>
                                      </p:cBhvr>
                                      <p:to>
                                        <p:strVal val="visible"/>
                                      </p:to>
                                    </p:set>
                                    <p:animEffect transition="in" filter="dissolve">
                                      <p:cBhvr>
                                        <p:cTn id="27" dur="500"/>
                                        <p:tgtEl>
                                          <p:spTgt spid="11438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43811">
                                            <p:txEl>
                                              <p:pRg st="6" end="6"/>
                                            </p:txEl>
                                          </p:spTgt>
                                        </p:tgtEl>
                                        <p:attrNameLst>
                                          <p:attrName>style.visibility</p:attrName>
                                        </p:attrNameLst>
                                      </p:cBhvr>
                                      <p:to>
                                        <p:strVal val="visible"/>
                                      </p:to>
                                    </p:set>
                                    <p:animEffect transition="in" filter="dissolve">
                                      <p:cBhvr>
                                        <p:cTn id="32" dur="500"/>
                                        <p:tgtEl>
                                          <p:spTgt spid="114381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43811">
                                            <p:txEl>
                                              <p:pRg st="7" end="7"/>
                                            </p:txEl>
                                          </p:spTgt>
                                        </p:tgtEl>
                                        <p:attrNameLst>
                                          <p:attrName>style.visibility</p:attrName>
                                        </p:attrNameLst>
                                      </p:cBhvr>
                                      <p:to>
                                        <p:strVal val="visible"/>
                                      </p:to>
                                    </p:set>
                                    <p:animEffect transition="in" filter="dissolve">
                                      <p:cBhvr>
                                        <p:cTn id="37" dur="500"/>
                                        <p:tgtEl>
                                          <p:spTgt spid="114381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43811">
                                            <p:txEl>
                                              <p:pRg st="8" end="8"/>
                                            </p:txEl>
                                          </p:spTgt>
                                        </p:tgtEl>
                                        <p:attrNameLst>
                                          <p:attrName>style.visibility</p:attrName>
                                        </p:attrNameLst>
                                      </p:cBhvr>
                                      <p:to>
                                        <p:strVal val="visible"/>
                                      </p:to>
                                    </p:set>
                                    <p:animEffect transition="in" filter="dissolve">
                                      <p:cBhvr>
                                        <p:cTn id="42" dur="500"/>
                                        <p:tgtEl>
                                          <p:spTgt spid="114381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43811">
                                            <p:txEl>
                                              <p:pRg st="9" end="9"/>
                                            </p:txEl>
                                          </p:spTgt>
                                        </p:tgtEl>
                                        <p:attrNameLst>
                                          <p:attrName>style.visibility</p:attrName>
                                        </p:attrNameLst>
                                      </p:cBhvr>
                                      <p:to>
                                        <p:strVal val="visible"/>
                                      </p:to>
                                    </p:set>
                                    <p:animEffect transition="in" filter="dissolve">
                                      <p:cBhvr>
                                        <p:cTn id="47" dur="500"/>
                                        <p:tgtEl>
                                          <p:spTgt spid="11438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1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25E845B-0033-4D97-BD2E-6F0B9617038E}" type="datetime1">
              <a:rPr lang="en-US"/>
              <a:pPr>
                <a:defRPr/>
              </a:pPr>
              <a:t>11/4/2010</a:t>
            </a:fld>
            <a:endParaRPr lang="en-US"/>
          </a:p>
        </p:txBody>
      </p:sp>
      <p:sp>
        <p:nvSpPr>
          <p:cNvPr id="5" name="Slide Number Placeholder 5"/>
          <p:cNvSpPr>
            <a:spLocks noGrp="1"/>
          </p:cNvSpPr>
          <p:nvPr>
            <p:ph type="sldNum" sz="quarter" idx="12"/>
          </p:nvPr>
        </p:nvSpPr>
        <p:spPr/>
        <p:txBody>
          <a:bodyPr/>
          <a:lstStyle/>
          <a:p>
            <a:pPr>
              <a:defRPr/>
            </a:pPr>
            <a:fld id="{A4502D4A-2736-4B24-B73C-086D97C465A8}" type="slidenum">
              <a:rPr lang="en-US"/>
              <a:pPr>
                <a:defRPr/>
              </a:pPr>
              <a:t>29</a:t>
            </a:fld>
            <a:endParaRPr lang="en-US"/>
          </a:p>
        </p:txBody>
      </p:sp>
      <p:sp>
        <p:nvSpPr>
          <p:cNvPr id="35844" name="Rectangle 2"/>
          <p:cNvSpPr>
            <a:spLocks noGrp="1" noChangeArrowheads="1"/>
          </p:cNvSpPr>
          <p:nvPr>
            <p:ph type="title"/>
          </p:nvPr>
        </p:nvSpPr>
        <p:spPr>
          <a:xfrm>
            <a:off x="457200" y="152400"/>
            <a:ext cx="7620000" cy="757238"/>
          </a:xfrm>
        </p:spPr>
        <p:txBody>
          <a:bodyPr/>
          <a:lstStyle/>
          <a:p>
            <a:r>
              <a:rPr lang="en-US" sz="2400" smtClean="0">
                <a:latin typeface="Times New Roman" pitchFamily="18" charset="0"/>
                <a:cs typeface="Times New Roman" pitchFamily="18" charset="0"/>
              </a:rPr>
              <a:t>Questions about Exner’s CS system</a:t>
            </a:r>
          </a:p>
        </p:txBody>
      </p:sp>
      <p:sp>
        <p:nvSpPr>
          <p:cNvPr id="1143811" name="Rectangle 3"/>
          <p:cNvSpPr>
            <a:spLocks noGrp="1" noChangeArrowheads="1"/>
          </p:cNvSpPr>
          <p:nvPr>
            <p:ph type="body" idx="1"/>
          </p:nvPr>
        </p:nvSpPr>
        <p:spPr>
          <a:xfrm>
            <a:off x="304800" y="914400"/>
            <a:ext cx="7543800" cy="5181600"/>
          </a:xfrm>
        </p:spPr>
        <p:txBody>
          <a:bodyPr/>
          <a:lstStyle/>
          <a:p>
            <a:pPr>
              <a:lnSpc>
                <a:spcPct val="90000"/>
              </a:lnSpc>
            </a:pPr>
            <a:r>
              <a:rPr lang="en-US" sz="2400" smtClean="0">
                <a:latin typeface="Times New Roman" pitchFamily="18" charset="0"/>
                <a:cs typeface="Times New Roman" pitchFamily="18" charset="0"/>
              </a:rPr>
              <a:t>3. Little or no access to these “source” studies</a:t>
            </a:r>
          </a:p>
          <a:p>
            <a:pPr lvl="1">
              <a:lnSpc>
                <a:spcPct val="90000"/>
              </a:lnSpc>
            </a:pPr>
            <a:r>
              <a:rPr lang="en-US" sz="2400" smtClean="0">
                <a:latin typeface="Times New Roman" pitchFamily="18" charset="0"/>
                <a:cs typeface="Times New Roman" pitchFamily="18" charset="0"/>
              </a:rPr>
              <a:t>Wood, Nezworski, Stejskal (1994)</a:t>
            </a:r>
          </a:p>
          <a:p>
            <a:pPr lvl="2">
              <a:lnSpc>
                <a:spcPct val="90000"/>
              </a:lnSpc>
            </a:pPr>
            <a:r>
              <a:rPr lang="en-US" smtClean="0">
                <a:latin typeface="Times New Roman" pitchFamily="18" charset="0"/>
                <a:cs typeface="Times New Roman" pitchFamily="18" charset="0"/>
              </a:rPr>
              <a:t>Each selects topic (e.g., narcissism)</a:t>
            </a:r>
          </a:p>
          <a:p>
            <a:pPr lvl="2">
              <a:lnSpc>
                <a:spcPct val="90000"/>
              </a:lnSpc>
            </a:pPr>
            <a:r>
              <a:rPr lang="en-US" smtClean="0">
                <a:latin typeface="Times New Roman" pitchFamily="18" charset="0"/>
                <a:cs typeface="Times New Roman" pitchFamily="18" charset="0"/>
              </a:rPr>
              <a:t>Write to E for copies of unpublished studies</a:t>
            </a:r>
          </a:p>
          <a:p>
            <a:pPr lvl="2">
              <a:lnSpc>
                <a:spcPct val="90000"/>
              </a:lnSpc>
            </a:pPr>
            <a:r>
              <a:rPr lang="en-US" smtClean="0">
                <a:latin typeface="Times New Roman" pitchFamily="18" charset="0"/>
                <a:cs typeface="Times New Roman" pitchFamily="18" charset="0"/>
              </a:rPr>
              <a:t>Exner offers vague explanation; studies not provided</a:t>
            </a:r>
          </a:p>
          <a:p>
            <a:pPr lvl="1">
              <a:lnSpc>
                <a:spcPct val="90000"/>
              </a:lnSpc>
            </a:pPr>
            <a:r>
              <a:rPr lang="en-US" sz="2400" smtClean="0">
                <a:latin typeface="Times New Roman" pitchFamily="18" charset="0"/>
                <a:cs typeface="Times New Roman" pitchFamily="18" charset="0"/>
              </a:rPr>
              <a:t>Request repeated, assistant responds:</a:t>
            </a:r>
          </a:p>
          <a:p>
            <a:pPr lvl="2">
              <a:lnSpc>
                <a:spcPct val="90000"/>
              </a:lnSpc>
            </a:pPr>
            <a:r>
              <a:rPr lang="en-US" smtClean="0">
                <a:latin typeface="Times New Roman" pitchFamily="18" charset="0"/>
                <a:cs typeface="Times New Roman" pitchFamily="18" charset="0"/>
              </a:rPr>
              <a:t>“The majority of these are not written in a publishable form.  Instead, they usually include a brief statement concerning the methodology of the study…”  Further inquiries reveal: “statements” about methodology/findings  apparently “handwritten notes on sheets of paper or on computer printouts”</a:t>
            </a:r>
          </a:p>
          <a:p>
            <a:pPr lvl="3">
              <a:lnSpc>
                <a:spcPct val="90000"/>
              </a:lnSpc>
            </a:pPr>
            <a:endParaRPr lang="en-US" sz="16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43811">
                                            <p:txEl>
                                              <p:pRg st="0" end="0"/>
                                            </p:txEl>
                                          </p:spTgt>
                                        </p:tgtEl>
                                        <p:attrNameLst>
                                          <p:attrName>style.visibility</p:attrName>
                                        </p:attrNameLst>
                                      </p:cBhvr>
                                      <p:to>
                                        <p:strVal val="visible"/>
                                      </p:to>
                                    </p:set>
                                    <p:animEffect transition="in" filter="dissolve">
                                      <p:cBhvr>
                                        <p:cTn id="7" dur="500"/>
                                        <p:tgtEl>
                                          <p:spTgt spid="1143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43811">
                                            <p:txEl>
                                              <p:pRg st="1" end="1"/>
                                            </p:txEl>
                                          </p:spTgt>
                                        </p:tgtEl>
                                        <p:attrNameLst>
                                          <p:attrName>style.visibility</p:attrName>
                                        </p:attrNameLst>
                                      </p:cBhvr>
                                      <p:to>
                                        <p:strVal val="visible"/>
                                      </p:to>
                                    </p:set>
                                    <p:animEffect transition="in" filter="dissolve">
                                      <p:cBhvr>
                                        <p:cTn id="12" dur="500"/>
                                        <p:tgtEl>
                                          <p:spTgt spid="11438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43811">
                                            <p:txEl>
                                              <p:pRg st="2" end="2"/>
                                            </p:txEl>
                                          </p:spTgt>
                                        </p:tgtEl>
                                        <p:attrNameLst>
                                          <p:attrName>style.visibility</p:attrName>
                                        </p:attrNameLst>
                                      </p:cBhvr>
                                      <p:to>
                                        <p:strVal val="visible"/>
                                      </p:to>
                                    </p:set>
                                    <p:animEffect transition="in" filter="dissolve">
                                      <p:cBhvr>
                                        <p:cTn id="17" dur="500"/>
                                        <p:tgtEl>
                                          <p:spTgt spid="11438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43811">
                                            <p:txEl>
                                              <p:pRg st="3" end="3"/>
                                            </p:txEl>
                                          </p:spTgt>
                                        </p:tgtEl>
                                        <p:attrNameLst>
                                          <p:attrName>style.visibility</p:attrName>
                                        </p:attrNameLst>
                                      </p:cBhvr>
                                      <p:to>
                                        <p:strVal val="visible"/>
                                      </p:to>
                                    </p:set>
                                    <p:animEffect transition="in" filter="dissolve">
                                      <p:cBhvr>
                                        <p:cTn id="22" dur="500"/>
                                        <p:tgtEl>
                                          <p:spTgt spid="11438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43811">
                                            <p:txEl>
                                              <p:pRg st="4" end="4"/>
                                            </p:txEl>
                                          </p:spTgt>
                                        </p:tgtEl>
                                        <p:attrNameLst>
                                          <p:attrName>style.visibility</p:attrName>
                                        </p:attrNameLst>
                                      </p:cBhvr>
                                      <p:to>
                                        <p:strVal val="visible"/>
                                      </p:to>
                                    </p:set>
                                    <p:animEffect transition="in" filter="dissolve">
                                      <p:cBhvr>
                                        <p:cTn id="27" dur="500"/>
                                        <p:tgtEl>
                                          <p:spTgt spid="11438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43811">
                                            <p:txEl>
                                              <p:pRg st="5" end="5"/>
                                            </p:txEl>
                                          </p:spTgt>
                                        </p:tgtEl>
                                        <p:attrNameLst>
                                          <p:attrName>style.visibility</p:attrName>
                                        </p:attrNameLst>
                                      </p:cBhvr>
                                      <p:to>
                                        <p:strVal val="visible"/>
                                      </p:to>
                                    </p:set>
                                    <p:animEffect transition="in" filter="dissolve">
                                      <p:cBhvr>
                                        <p:cTn id="32" dur="500"/>
                                        <p:tgtEl>
                                          <p:spTgt spid="11438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43811">
                                            <p:txEl>
                                              <p:pRg st="6" end="6"/>
                                            </p:txEl>
                                          </p:spTgt>
                                        </p:tgtEl>
                                        <p:attrNameLst>
                                          <p:attrName>style.visibility</p:attrName>
                                        </p:attrNameLst>
                                      </p:cBhvr>
                                      <p:to>
                                        <p:strVal val="visible"/>
                                      </p:to>
                                    </p:set>
                                    <p:animEffect transition="in" filter="dissolve">
                                      <p:cBhvr>
                                        <p:cTn id="37" dur="500"/>
                                        <p:tgtEl>
                                          <p:spTgt spid="11438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1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F79C8F7-5DE1-4130-A67E-0B41B6445AFB}" type="datetime1">
              <a:rPr lang="en-US"/>
              <a:pPr>
                <a:defRPr/>
              </a:pPr>
              <a:t>11/4/2010</a:t>
            </a:fld>
            <a:endParaRPr lang="en-US" dirty="0"/>
          </a:p>
        </p:txBody>
      </p:sp>
      <p:sp>
        <p:nvSpPr>
          <p:cNvPr id="5" name="Slide Number Placeholder 5"/>
          <p:cNvSpPr>
            <a:spLocks noGrp="1"/>
          </p:cNvSpPr>
          <p:nvPr>
            <p:ph type="sldNum" sz="quarter" idx="12"/>
          </p:nvPr>
        </p:nvSpPr>
        <p:spPr/>
        <p:txBody>
          <a:bodyPr/>
          <a:lstStyle/>
          <a:p>
            <a:pPr>
              <a:defRPr/>
            </a:pPr>
            <a:fld id="{9A98D9F4-E9B3-4B89-ADA9-76043CC88CED}" type="slidenum">
              <a:rPr lang="en-US"/>
              <a:pPr>
                <a:defRPr/>
              </a:pPr>
              <a:t>3</a:t>
            </a:fld>
            <a:endParaRPr lang="en-US" dirty="0"/>
          </a:p>
        </p:txBody>
      </p:sp>
      <p:sp>
        <p:nvSpPr>
          <p:cNvPr id="14340" name="Rectangle 2"/>
          <p:cNvSpPr>
            <a:spLocks noGrp="1" noChangeArrowheads="1"/>
          </p:cNvSpPr>
          <p:nvPr>
            <p:ph type="title"/>
          </p:nvPr>
        </p:nvSpPr>
        <p:spPr>
          <a:xfrm>
            <a:off x="609600" y="381000"/>
            <a:ext cx="5943600" cy="838200"/>
          </a:xfrm>
        </p:spPr>
        <p:txBody>
          <a:bodyPr/>
          <a:lstStyle/>
          <a:p>
            <a:pPr eaLnBrk="1" hangingPunct="1"/>
            <a:r>
              <a:rPr lang="en-US" sz="3600" dirty="0" smtClean="0">
                <a:latin typeface="Times New Roman" pitchFamily="18" charset="0"/>
                <a:cs typeface="Times New Roman" pitchFamily="18" charset="0"/>
              </a:rPr>
              <a:t>Agenda</a:t>
            </a:r>
          </a:p>
        </p:txBody>
      </p:sp>
      <p:sp>
        <p:nvSpPr>
          <p:cNvPr id="962563" name="Rectangle 3"/>
          <p:cNvSpPr>
            <a:spLocks noGrp="1" noChangeArrowheads="1"/>
          </p:cNvSpPr>
          <p:nvPr>
            <p:ph type="body" idx="1"/>
          </p:nvPr>
        </p:nvSpPr>
        <p:spPr>
          <a:xfrm>
            <a:off x="457200" y="1295400"/>
            <a:ext cx="8077200" cy="4724400"/>
          </a:xfrm>
        </p:spPr>
        <p:txBody>
          <a:bodyPr/>
          <a:lstStyle/>
          <a:p>
            <a:pPr eaLnBrk="1" hangingPunct="1">
              <a:lnSpc>
                <a:spcPct val="90000"/>
              </a:lnSpc>
            </a:pPr>
            <a:r>
              <a:rPr lang="en-US" dirty="0" smtClean="0">
                <a:latin typeface="Times New Roman" pitchFamily="18" charset="0"/>
                <a:cs typeface="Times New Roman" pitchFamily="18" charset="0"/>
              </a:rPr>
              <a:t>Announcements</a:t>
            </a:r>
            <a:endParaRPr lang="en-US" dirty="0" smtClean="0">
              <a:latin typeface="Times New Roman" pitchFamily="18" charset="0"/>
              <a:cs typeface="Times New Roman" pitchFamily="18" charset="0"/>
            </a:endParaRPr>
          </a:p>
          <a:p>
            <a:pPr lvl="1" eaLnBrk="1" hangingPunct="1">
              <a:lnSpc>
                <a:spcPct val="90000"/>
              </a:lnSpc>
            </a:pPr>
            <a:r>
              <a:rPr lang="en-US" sz="2400" dirty="0" smtClean="0">
                <a:latin typeface="Times New Roman" pitchFamily="18" charset="0"/>
                <a:cs typeface="Times New Roman" pitchFamily="18" charset="0"/>
              </a:rPr>
              <a:t>FFM labs returned</a:t>
            </a:r>
          </a:p>
          <a:p>
            <a:pPr lvl="2" eaLnBrk="1" hangingPunct="1">
              <a:lnSpc>
                <a:spcPct val="90000"/>
              </a:lnSpc>
            </a:pPr>
            <a:r>
              <a:rPr lang="en-US" sz="2200" dirty="0" smtClean="0">
                <a:latin typeface="Times New Roman" pitchFamily="18" charset="0"/>
                <a:cs typeface="Times New Roman" pitchFamily="18" charset="0"/>
              </a:rPr>
              <a:t>Individual comments</a:t>
            </a:r>
          </a:p>
          <a:p>
            <a:pPr lvl="3" eaLnBrk="1" hangingPunct="1">
              <a:lnSpc>
                <a:spcPct val="90000"/>
              </a:lnSpc>
            </a:pPr>
            <a:r>
              <a:rPr lang="en-US" sz="1800" dirty="0" smtClean="0">
                <a:latin typeface="Times New Roman" pitchFamily="18" charset="0"/>
                <a:cs typeface="Times New Roman" pitchFamily="18" charset="0"/>
              </a:rPr>
              <a:t>see bins on 2</a:t>
            </a:r>
            <a:r>
              <a:rPr lang="en-US" sz="1800" baseline="30000" dirty="0" smtClean="0">
                <a:latin typeface="Times New Roman" pitchFamily="18" charset="0"/>
                <a:cs typeface="Times New Roman" pitchFamily="18" charset="0"/>
              </a:rPr>
              <a:t>nd</a:t>
            </a:r>
            <a:r>
              <a:rPr lang="en-US" sz="1800" dirty="0" smtClean="0">
                <a:latin typeface="Times New Roman" pitchFamily="18" charset="0"/>
                <a:cs typeface="Times New Roman" pitchFamily="18" charset="0"/>
              </a:rPr>
              <a:t> floor; or see Mr. </a:t>
            </a:r>
            <a:r>
              <a:rPr lang="en-US" sz="1800" dirty="0" err="1" smtClean="0">
                <a:latin typeface="Times New Roman" pitchFamily="18" charset="0"/>
                <a:cs typeface="Times New Roman" pitchFamily="18" charset="0"/>
              </a:rPr>
              <a:t>Dube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rm</a:t>
            </a:r>
            <a:r>
              <a:rPr lang="en-US" sz="1800" dirty="0" smtClean="0">
                <a:latin typeface="Times New Roman" pitchFamily="18" charset="0"/>
                <a:cs typeface="Times New Roman" pitchFamily="18" charset="0"/>
              </a:rPr>
              <a:t> 270</a:t>
            </a:r>
          </a:p>
          <a:p>
            <a:pPr lvl="2" eaLnBrk="1" hangingPunct="1">
              <a:lnSpc>
                <a:spcPct val="90000"/>
              </a:lnSpc>
            </a:pPr>
            <a:r>
              <a:rPr lang="en-US" sz="2200" dirty="0" smtClean="0">
                <a:latin typeface="Times New Roman" pitchFamily="18" charset="0"/>
                <a:cs typeface="Times New Roman" pitchFamily="18" charset="0"/>
              </a:rPr>
              <a:t>General comments</a:t>
            </a:r>
          </a:p>
          <a:p>
            <a:pPr lvl="3" eaLnBrk="1" hangingPunct="1">
              <a:lnSpc>
                <a:spcPct val="90000"/>
              </a:lnSpc>
            </a:pPr>
            <a:r>
              <a:rPr lang="en-US" sz="1800" dirty="0" smtClean="0">
                <a:latin typeface="Times New Roman" pitchFamily="18" charset="0"/>
                <a:cs typeface="Times New Roman" pitchFamily="18" charset="0"/>
              </a:rPr>
              <a:t>see handout</a:t>
            </a:r>
          </a:p>
          <a:p>
            <a:pPr lvl="2" eaLnBrk="1" hangingPunct="1">
              <a:lnSpc>
                <a:spcPct val="90000"/>
              </a:lnSpc>
            </a:pPr>
            <a:r>
              <a:rPr lang="en-US" sz="2200" dirty="0" smtClean="0">
                <a:latin typeface="Times New Roman" pitchFamily="18" charset="0"/>
                <a:cs typeface="Times New Roman" pitchFamily="18" charset="0"/>
              </a:rPr>
              <a:t>Procedures for questions</a:t>
            </a:r>
          </a:p>
          <a:p>
            <a:pPr lvl="3" eaLnBrk="1" hangingPunct="1">
              <a:lnSpc>
                <a:spcPct val="90000"/>
              </a:lnSpc>
            </a:pPr>
            <a:r>
              <a:rPr lang="en-US" sz="1800" dirty="0" smtClean="0">
                <a:latin typeface="Times New Roman" pitchFamily="18" charset="0"/>
                <a:cs typeface="Times New Roman" pitchFamily="18" charset="0"/>
              </a:rPr>
              <a:t>printed, attached to report</a:t>
            </a:r>
          </a:p>
          <a:p>
            <a:pPr lvl="3" eaLnBrk="1" hangingPunct="1">
              <a:lnSpc>
                <a:spcPct val="90000"/>
              </a:lnSpc>
            </a:pPr>
            <a:r>
              <a:rPr lang="en-US" sz="1800" dirty="0" smtClean="0">
                <a:latin typeface="Times New Roman" pitchFamily="18" charset="0"/>
                <a:cs typeface="Times New Roman" pitchFamily="18" charset="0"/>
              </a:rPr>
              <a:t>to me</a:t>
            </a:r>
          </a:p>
          <a:p>
            <a:pPr lvl="3" eaLnBrk="1" hangingPunct="1">
              <a:lnSpc>
                <a:spcPct val="90000"/>
              </a:lnSpc>
            </a:pPr>
            <a:r>
              <a:rPr lang="en-US" sz="1800" dirty="0" smtClean="0">
                <a:latin typeface="Times New Roman" pitchFamily="18" charset="0"/>
                <a:cs typeface="Times New Roman" pitchFamily="18" charset="0"/>
              </a:rPr>
              <a:t>reviewed &amp; returned</a:t>
            </a:r>
          </a:p>
          <a:p>
            <a:pPr lvl="1" eaLnBrk="1" hangingPunct="1">
              <a:lnSpc>
                <a:spcPct val="90000"/>
              </a:lnSpc>
            </a:pPr>
            <a:r>
              <a:rPr lang="en-US" sz="2400" dirty="0" smtClean="0">
                <a:latin typeface="Times New Roman" pitchFamily="18" charset="0"/>
                <a:cs typeface="Times New Roman" pitchFamily="18" charset="0"/>
              </a:rPr>
              <a:t>NEO lab due Fri. 11.12.10</a:t>
            </a:r>
          </a:p>
          <a:p>
            <a:pPr lvl="2" eaLnBrk="1" hangingPunct="1">
              <a:lnSpc>
                <a:spcPct val="90000"/>
              </a:lnSpc>
            </a:pPr>
            <a:r>
              <a:rPr lang="en-US" sz="2200" dirty="0" smtClean="0">
                <a:latin typeface="Times New Roman" pitchFamily="18" charset="0"/>
                <a:cs typeface="Times New Roman" pitchFamily="18" charset="0"/>
              </a:rPr>
              <a:t>time in section and/or class nex</a:t>
            </a:r>
            <a:r>
              <a:rPr lang="en-US" sz="2200" dirty="0" smtClean="0">
                <a:latin typeface="Times New Roman" pitchFamily="18" charset="0"/>
                <a:cs typeface="Times New Roman" pitchFamily="18" charset="0"/>
              </a:rPr>
              <a:t>t week</a:t>
            </a:r>
            <a:endParaRPr lang="en-US" sz="22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2563">
                                            <p:txEl>
                                              <p:pRg st="0" end="0"/>
                                            </p:txEl>
                                          </p:spTgt>
                                        </p:tgtEl>
                                        <p:attrNameLst>
                                          <p:attrName>style.visibility</p:attrName>
                                        </p:attrNameLst>
                                      </p:cBhvr>
                                      <p:to>
                                        <p:strVal val="visible"/>
                                      </p:to>
                                    </p:set>
                                    <p:animEffect transition="in" filter="dissolve">
                                      <p:cBhvr>
                                        <p:cTn id="7" dur="500"/>
                                        <p:tgtEl>
                                          <p:spTgt spid="962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62563">
                                            <p:txEl>
                                              <p:pRg st="1" end="1"/>
                                            </p:txEl>
                                          </p:spTgt>
                                        </p:tgtEl>
                                        <p:attrNameLst>
                                          <p:attrName>style.visibility</p:attrName>
                                        </p:attrNameLst>
                                      </p:cBhvr>
                                      <p:to>
                                        <p:strVal val="visible"/>
                                      </p:to>
                                    </p:set>
                                    <p:animEffect transition="in" filter="dissolve">
                                      <p:cBhvr>
                                        <p:cTn id="12" dur="500"/>
                                        <p:tgtEl>
                                          <p:spTgt spid="962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62563">
                                            <p:txEl>
                                              <p:pRg st="2" end="2"/>
                                            </p:txEl>
                                          </p:spTgt>
                                        </p:tgtEl>
                                        <p:attrNameLst>
                                          <p:attrName>style.visibility</p:attrName>
                                        </p:attrNameLst>
                                      </p:cBhvr>
                                      <p:to>
                                        <p:strVal val="visible"/>
                                      </p:to>
                                    </p:set>
                                    <p:animEffect transition="in" filter="dissolve">
                                      <p:cBhvr>
                                        <p:cTn id="17" dur="500"/>
                                        <p:tgtEl>
                                          <p:spTgt spid="9625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62563">
                                            <p:txEl>
                                              <p:pRg st="3" end="3"/>
                                            </p:txEl>
                                          </p:spTgt>
                                        </p:tgtEl>
                                        <p:attrNameLst>
                                          <p:attrName>style.visibility</p:attrName>
                                        </p:attrNameLst>
                                      </p:cBhvr>
                                      <p:to>
                                        <p:strVal val="visible"/>
                                      </p:to>
                                    </p:set>
                                    <p:animEffect transition="in" filter="dissolve">
                                      <p:cBhvr>
                                        <p:cTn id="22" dur="500"/>
                                        <p:tgtEl>
                                          <p:spTgt spid="9625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62563">
                                            <p:txEl>
                                              <p:pRg st="4" end="4"/>
                                            </p:txEl>
                                          </p:spTgt>
                                        </p:tgtEl>
                                        <p:attrNameLst>
                                          <p:attrName>style.visibility</p:attrName>
                                        </p:attrNameLst>
                                      </p:cBhvr>
                                      <p:to>
                                        <p:strVal val="visible"/>
                                      </p:to>
                                    </p:set>
                                    <p:animEffect transition="in" filter="dissolve">
                                      <p:cBhvr>
                                        <p:cTn id="27" dur="500"/>
                                        <p:tgtEl>
                                          <p:spTgt spid="9625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62563">
                                            <p:txEl>
                                              <p:pRg st="5" end="5"/>
                                            </p:txEl>
                                          </p:spTgt>
                                        </p:tgtEl>
                                        <p:attrNameLst>
                                          <p:attrName>style.visibility</p:attrName>
                                        </p:attrNameLst>
                                      </p:cBhvr>
                                      <p:to>
                                        <p:strVal val="visible"/>
                                      </p:to>
                                    </p:set>
                                    <p:animEffect transition="in" filter="dissolve">
                                      <p:cBhvr>
                                        <p:cTn id="32" dur="500"/>
                                        <p:tgtEl>
                                          <p:spTgt spid="9625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62563">
                                            <p:txEl>
                                              <p:pRg st="6" end="6"/>
                                            </p:txEl>
                                          </p:spTgt>
                                        </p:tgtEl>
                                        <p:attrNameLst>
                                          <p:attrName>style.visibility</p:attrName>
                                        </p:attrNameLst>
                                      </p:cBhvr>
                                      <p:to>
                                        <p:strVal val="visible"/>
                                      </p:to>
                                    </p:set>
                                    <p:animEffect transition="in" filter="dissolve">
                                      <p:cBhvr>
                                        <p:cTn id="37" dur="500"/>
                                        <p:tgtEl>
                                          <p:spTgt spid="9625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62563">
                                            <p:txEl>
                                              <p:pRg st="7" end="7"/>
                                            </p:txEl>
                                          </p:spTgt>
                                        </p:tgtEl>
                                        <p:attrNameLst>
                                          <p:attrName>style.visibility</p:attrName>
                                        </p:attrNameLst>
                                      </p:cBhvr>
                                      <p:to>
                                        <p:strVal val="visible"/>
                                      </p:to>
                                    </p:set>
                                    <p:animEffect transition="in" filter="dissolve">
                                      <p:cBhvr>
                                        <p:cTn id="42" dur="500"/>
                                        <p:tgtEl>
                                          <p:spTgt spid="96256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62563">
                                            <p:txEl>
                                              <p:pRg st="8" end="8"/>
                                            </p:txEl>
                                          </p:spTgt>
                                        </p:tgtEl>
                                        <p:attrNameLst>
                                          <p:attrName>style.visibility</p:attrName>
                                        </p:attrNameLst>
                                      </p:cBhvr>
                                      <p:to>
                                        <p:strVal val="visible"/>
                                      </p:to>
                                    </p:set>
                                    <p:animEffect transition="in" filter="dissolve">
                                      <p:cBhvr>
                                        <p:cTn id="47" dur="500"/>
                                        <p:tgtEl>
                                          <p:spTgt spid="96256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62563">
                                            <p:txEl>
                                              <p:pRg st="9" end="9"/>
                                            </p:txEl>
                                          </p:spTgt>
                                        </p:tgtEl>
                                        <p:attrNameLst>
                                          <p:attrName>style.visibility</p:attrName>
                                        </p:attrNameLst>
                                      </p:cBhvr>
                                      <p:to>
                                        <p:strVal val="visible"/>
                                      </p:to>
                                    </p:set>
                                    <p:animEffect transition="in" filter="dissolve">
                                      <p:cBhvr>
                                        <p:cTn id="52" dur="500"/>
                                        <p:tgtEl>
                                          <p:spTgt spid="96256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962563">
                                            <p:txEl>
                                              <p:pRg st="10" end="10"/>
                                            </p:txEl>
                                          </p:spTgt>
                                        </p:tgtEl>
                                        <p:attrNameLst>
                                          <p:attrName>style.visibility</p:attrName>
                                        </p:attrNameLst>
                                      </p:cBhvr>
                                      <p:to>
                                        <p:strVal val="visible"/>
                                      </p:to>
                                    </p:set>
                                    <p:animEffect transition="in" filter="dissolve">
                                      <p:cBhvr>
                                        <p:cTn id="57" dur="500"/>
                                        <p:tgtEl>
                                          <p:spTgt spid="96256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962563">
                                            <p:txEl>
                                              <p:pRg st="11" end="11"/>
                                            </p:txEl>
                                          </p:spTgt>
                                        </p:tgtEl>
                                        <p:attrNameLst>
                                          <p:attrName>style.visibility</p:attrName>
                                        </p:attrNameLst>
                                      </p:cBhvr>
                                      <p:to>
                                        <p:strVal val="visible"/>
                                      </p:to>
                                    </p:set>
                                    <p:animEffect transition="in" filter="dissolve">
                                      <p:cBhvr>
                                        <p:cTn id="62" dur="500"/>
                                        <p:tgtEl>
                                          <p:spTgt spid="96256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63" grpId="0" build="p" bldLvl="5"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25E845B-0033-4D97-BD2E-6F0B9617038E}" type="datetime1">
              <a:rPr lang="en-US"/>
              <a:pPr>
                <a:defRPr/>
              </a:pPr>
              <a:t>11/4/2010</a:t>
            </a:fld>
            <a:endParaRPr lang="en-US"/>
          </a:p>
        </p:txBody>
      </p:sp>
      <p:sp>
        <p:nvSpPr>
          <p:cNvPr id="5" name="Slide Number Placeholder 5"/>
          <p:cNvSpPr>
            <a:spLocks noGrp="1"/>
          </p:cNvSpPr>
          <p:nvPr>
            <p:ph type="sldNum" sz="quarter" idx="12"/>
          </p:nvPr>
        </p:nvSpPr>
        <p:spPr/>
        <p:txBody>
          <a:bodyPr/>
          <a:lstStyle/>
          <a:p>
            <a:pPr>
              <a:defRPr/>
            </a:pPr>
            <a:fld id="{87C7BF4A-8FDB-4E3F-94D3-B790BD815215}" type="slidenum">
              <a:rPr lang="en-US"/>
              <a:pPr>
                <a:defRPr/>
              </a:pPr>
              <a:t>30</a:t>
            </a:fld>
            <a:endParaRPr lang="en-US"/>
          </a:p>
        </p:txBody>
      </p:sp>
      <p:sp>
        <p:nvSpPr>
          <p:cNvPr id="36868" name="Rectangle 2"/>
          <p:cNvSpPr>
            <a:spLocks noGrp="1" noChangeArrowheads="1"/>
          </p:cNvSpPr>
          <p:nvPr>
            <p:ph type="title"/>
          </p:nvPr>
        </p:nvSpPr>
        <p:spPr>
          <a:xfrm>
            <a:off x="457200" y="152400"/>
            <a:ext cx="7620000" cy="757238"/>
          </a:xfrm>
        </p:spPr>
        <p:txBody>
          <a:bodyPr/>
          <a:lstStyle/>
          <a:p>
            <a:r>
              <a:rPr lang="en-US" sz="2400" smtClean="0">
                <a:latin typeface="Times New Roman" pitchFamily="18" charset="0"/>
                <a:cs typeface="Times New Roman" pitchFamily="18" charset="0"/>
              </a:rPr>
              <a:t>Questions about Exner’s CS system</a:t>
            </a:r>
          </a:p>
        </p:txBody>
      </p:sp>
      <p:sp>
        <p:nvSpPr>
          <p:cNvPr id="1143811" name="Rectangle 3"/>
          <p:cNvSpPr>
            <a:spLocks noGrp="1" noChangeArrowheads="1"/>
          </p:cNvSpPr>
          <p:nvPr>
            <p:ph type="body" idx="1"/>
          </p:nvPr>
        </p:nvSpPr>
        <p:spPr>
          <a:xfrm>
            <a:off x="304800" y="914400"/>
            <a:ext cx="7772400" cy="5334000"/>
          </a:xfrm>
        </p:spPr>
        <p:txBody>
          <a:bodyPr/>
          <a:lstStyle/>
          <a:p>
            <a:pPr>
              <a:lnSpc>
                <a:spcPct val="90000"/>
              </a:lnSpc>
            </a:pPr>
            <a:r>
              <a:rPr lang="en-US" sz="2400" dirty="0" smtClean="0">
                <a:latin typeface="Times New Roman" pitchFamily="18" charset="0"/>
                <a:cs typeface="Times New Roman" pitchFamily="18" charset="0"/>
              </a:rPr>
              <a:t>3. Little or no access to these “source” studies….</a:t>
            </a:r>
          </a:p>
          <a:p>
            <a:pPr lvl="1">
              <a:lnSpc>
                <a:spcPct val="90000"/>
              </a:lnSpc>
            </a:pPr>
            <a:r>
              <a:rPr lang="en-US" sz="2400" dirty="0" smtClean="0">
                <a:latin typeface="Times New Roman" pitchFamily="18" charset="0"/>
                <a:cs typeface="Times New Roman" pitchFamily="18" charset="0"/>
              </a:rPr>
              <a:t>Per APA standards, others formally request access</a:t>
            </a:r>
          </a:p>
          <a:p>
            <a:pPr lvl="2">
              <a:lnSpc>
                <a:spcPct val="90000"/>
              </a:lnSpc>
            </a:pPr>
            <a:r>
              <a:rPr lang="en-US" dirty="0" err="1" smtClean="0">
                <a:latin typeface="Times New Roman" pitchFamily="18" charset="0"/>
                <a:cs typeface="Times New Roman" pitchFamily="18" charset="0"/>
              </a:rPr>
              <a:t>Exner</a:t>
            </a:r>
            <a:r>
              <a:rPr lang="en-US" dirty="0" smtClean="0">
                <a:latin typeface="Times New Roman" pitchFamily="18" charset="0"/>
                <a:cs typeface="Times New Roman" pitchFamily="18" charset="0"/>
              </a:rPr>
              <a:t> did not respond or declined, citing difficulty locating materials</a:t>
            </a:r>
          </a:p>
          <a:p>
            <a:pPr lvl="1">
              <a:lnSpc>
                <a:spcPct val="90000"/>
              </a:lnSpc>
            </a:pPr>
            <a:r>
              <a:rPr lang="en-US" sz="2400" dirty="0" smtClean="0">
                <a:latin typeface="Times New Roman" pitchFamily="18" charset="0"/>
                <a:cs typeface="Times New Roman" pitchFamily="18" charset="0"/>
              </a:rPr>
              <a:t>Other data integrity questions</a:t>
            </a:r>
            <a:endParaRPr lang="en-US" sz="1600" dirty="0" smtClean="0">
              <a:latin typeface="Times New Roman" pitchFamily="18" charset="0"/>
              <a:cs typeface="Times New Roman" pitchFamily="18" charset="0"/>
            </a:endParaRPr>
          </a:p>
          <a:p>
            <a:pPr lvl="2">
              <a:lnSpc>
                <a:spcPct val="90000"/>
              </a:lnSpc>
            </a:pPr>
            <a:r>
              <a:rPr lang="en-US" dirty="0" err="1" smtClean="0">
                <a:latin typeface="Times New Roman" pitchFamily="18" charset="0"/>
                <a:cs typeface="Times New Roman" pitchFamily="18" charset="0"/>
              </a:rPr>
              <a:t>Exner</a:t>
            </a:r>
            <a:r>
              <a:rPr lang="en-US" dirty="0" smtClean="0">
                <a:latin typeface="Times New Roman" pitchFamily="18" charset="0"/>
                <a:cs typeface="Times New Roman" pitchFamily="18" charset="0"/>
              </a:rPr>
              <a:t> (2001) disclosed that 221 (41%) of his norm subjects were mistakenly duplicated</a:t>
            </a:r>
          </a:p>
          <a:p>
            <a:pPr lvl="2">
              <a:lnSpc>
                <a:spcPct val="90000"/>
              </a:lnSpc>
            </a:pPr>
            <a:r>
              <a:rPr lang="en-US" dirty="0" smtClean="0">
                <a:latin typeface="Times New Roman" pitchFamily="18" charset="0"/>
                <a:cs typeface="Times New Roman" pitchFamily="18" charset="0"/>
              </a:rPr>
              <a:t>Error not detected for over 20 years</a:t>
            </a:r>
          </a:p>
          <a:p>
            <a:pPr lvl="2">
              <a:lnSpc>
                <a:spcPct val="90000"/>
              </a:lnSpc>
            </a:pPr>
            <a:endParaRPr lang="en-US" sz="2000" dirty="0" smtClean="0">
              <a:latin typeface="Times New Roman" pitchFamily="18" charset="0"/>
              <a:cs typeface="Times New Roman" pitchFamily="18" charset="0"/>
            </a:endParaRPr>
          </a:p>
          <a:p>
            <a:pPr lvl="3">
              <a:lnSpc>
                <a:spcPct val="90000"/>
              </a:lnSpc>
            </a:pPr>
            <a:endParaRPr lang="en-US" sz="1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43811">
                                            <p:txEl>
                                              <p:pRg st="0" end="0"/>
                                            </p:txEl>
                                          </p:spTgt>
                                        </p:tgtEl>
                                        <p:attrNameLst>
                                          <p:attrName>style.visibility</p:attrName>
                                        </p:attrNameLst>
                                      </p:cBhvr>
                                      <p:to>
                                        <p:strVal val="visible"/>
                                      </p:to>
                                    </p:set>
                                    <p:animEffect transition="in" filter="dissolve">
                                      <p:cBhvr>
                                        <p:cTn id="7" dur="500"/>
                                        <p:tgtEl>
                                          <p:spTgt spid="1143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43811">
                                            <p:txEl>
                                              <p:pRg st="1" end="1"/>
                                            </p:txEl>
                                          </p:spTgt>
                                        </p:tgtEl>
                                        <p:attrNameLst>
                                          <p:attrName>style.visibility</p:attrName>
                                        </p:attrNameLst>
                                      </p:cBhvr>
                                      <p:to>
                                        <p:strVal val="visible"/>
                                      </p:to>
                                    </p:set>
                                    <p:animEffect transition="in" filter="dissolve">
                                      <p:cBhvr>
                                        <p:cTn id="12" dur="500"/>
                                        <p:tgtEl>
                                          <p:spTgt spid="11438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43811">
                                            <p:txEl>
                                              <p:pRg st="2" end="2"/>
                                            </p:txEl>
                                          </p:spTgt>
                                        </p:tgtEl>
                                        <p:attrNameLst>
                                          <p:attrName>style.visibility</p:attrName>
                                        </p:attrNameLst>
                                      </p:cBhvr>
                                      <p:to>
                                        <p:strVal val="visible"/>
                                      </p:to>
                                    </p:set>
                                    <p:animEffect transition="in" filter="dissolve">
                                      <p:cBhvr>
                                        <p:cTn id="17" dur="500"/>
                                        <p:tgtEl>
                                          <p:spTgt spid="11438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43811">
                                            <p:txEl>
                                              <p:pRg st="3" end="3"/>
                                            </p:txEl>
                                          </p:spTgt>
                                        </p:tgtEl>
                                        <p:attrNameLst>
                                          <p:attrName>style.visibility</p:attrName>
                                        </p:attrNameLst>
                                      </p:cBhvr>
                                      <p:to>
                                        <p:strVal val="visible"/>
                                      </p:to>
                                    </p:set>
                                    <p:animEffect transition="in" filter="dissolve">
                                      <p:cBhvr>
                                        <p:cTn id="22" dur="500"/>
                                        <p:tgtEl>
                                          <p:spTgt spid="11438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43811">
                                            <p:txEl>
                                              <p:pRg st="4" end="4"/>
                                            </p:txEl>
                                          </p:spTgt>
                                        </p:tgtEl>
                                        <p:attrNameLst>
                                          <p:attrName>style.visibility</p:attrName>
                                        </p:attrNameLst>
                                      </p:cBhvr>
                                      <p:to>
                                        <p:strVal val="visible"/>
                                      </p:to>
                                    </p:set>
                                    <p:animEffect transition="in" filter="dissolve">
                                      <p:cBhvr>
                                        <p:cTn id="27" dur="500"/>
                                        <p:tgtEl>
                                          <p:spTgt spid="11438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43811">
                                            <p:txEl>
                                              <p:pRg st="5" end="5"/>
                                            </p:txEl>
                                          </p:spTgt>
                                        </p:tgtEl>
                                        <p:attrNameLst>
                                          <p:attrName>style.visibility</p:attrName>
                                        </p:attrNameLst>
                                      </p:cBhvr>
                                      <p:to>
                                        <p:strVal val="visible"/>
                                      </p:to>
                                    </p:set>
                                    <p:animEffect transition="in" filter="dissolve">
                                      <p:cBhvr>
                                        <p:cTn id="32" dur="500"/>
                                        <p:tgtEl>
                                          <p:spTgt spid="11438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1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25E845B-0033-4D97-BD2E-6F0B9617038E}" type="datetime1">
              <a:rPr lang="en-US"/>
              <a:pPr>
                <a:defRPr/>
              </a:pPr>
              <a:t>11/4/2010</a:t>
            </a:fld>
            <a:endParaRPr lang="en-US"/>
          </a:p>
        </p:txBody>
      </p:sp>
      <p:sp>
        <p:nvSpPr>
          <p:cNvPr id="5" name="Slide Number Placeholder 5"/>
          <p:cNvSpPr>
            <a:spLocks noGrp="1"/>
          </p:cNvSpPr>
          <p:nvPr>
            <p:ph type="sldNum" sz="quarter" idx="12"/>
          </p:nvPr>
        </p:nvSpPr>
        <p:spPr/>
        <p:txBody>
          <a:bodyPr/>
          <a:lstStyle/>
          <a:p>
            <a:pPr>
              <a:defRPr/>
            </a:pPr>
            <a:fld id="{87C2D931-075D-4A7A-A4BA-8BF241D72E06}" type="slidenum">
              <a:rPr lang="en-US"/>
              <a:pPr>
                <a:defRPr/>
              </a:pPr>
              <a:t>31</a:t>
            </a:fld>
            <a:endParaRPr lang="en-US"/>
          </a:p>
        </p:txBody>
      </p:sp>
      <p:sp>
        <p:nvSpPr>
          <p:cNvPr id="37892" name="Rectangle 2"/>
          <p:cNvSpPr>
            <a:spLocks noGrp="1" noChangeArrowheads="1"/>
          </p:cNvSpPr>
          <p:nvPr>
            <p:ph type="title"/>
          </p:nvPr>
        </p:nvSpPr>
        <p:spPr>
          <a:xfrm>
            <a:off x="457200" y="152400"/>
            <a:ext cx="7620000" cy="757238"/>
          </a:xfrm>
        </p:spPr>
        <p:txBody>
          <a:bodyPr/>
          <a:lstStyle/>
          <a:p>
            <a:r>
              <a:rPr lang="en-US" sz="2400" smtClean="0">
                <a:latin typeface="Times New Roman" pitchFamily="18" charset="0"/>
                <a:cs typeface="Times New Roman" pitchFamily="18" charset="0"/>
              </a:rPr>
              <a:t>Questions about Exner’s CS system</a:t>
            </a:r>
          </a:p>
        </p:txBody>
      </p:sp>
      <p:sp>
        <p:nvSpPr>
          <p:cNvPr id="1143811" name="Rectangle 3"/>
          <p:cNvSpPr>
            <a:spLocks noGrp="1" noChangeArrowheads="1"/>
          </p:cNvSpPr>
          <p:nvPr>
            <p:ph type="body" idx="1"/>
          </p:nvPr>
        </p:nvSpPr>
        <p:spPr>
          <a:xfrm>
            <a:off x="381000" y="990600"/>
            <a:ext cx="7315200" cy="4495800"/>
          </a:xfrm>
        </p:spPr>
        <p:txBody>
          <a:bodyPr/>
          <a:lstStyle/>
          <a:p>
            <a:pPr>
              <a:lnSpc>
                <a:spcPct val="90000"/>
              </a:lnSpc>
            </a:pPr>
            <a:r>
              <a:rPr lang="en-US" sz="2400" dirty="0" smtClean="0">
                <a:latin typeface="Times New Roman" pitchFamily="18" charset="0"/>
                <a:cs typeface="Times New Roman" pitchFamily="18" charset="0"/>
              </a:rPr>
              <a:t>4. Little or no “incremental validity”</a:t>
            </a:r>
          </a:p>
          <a:p>
            <a:pPr lvl="1">
              <a:lnSpc>
                <a:spcPct val="90000"/>
              </a:lnSpc>
            </a:pPr>
            <a:r>
              <a:rPr lang="en-US" sz="2200" dirty="0" smtClean="0">
                <a:latin typeface="Times New Roman" pitchFamily="18" charset="0"/>
                <a:cs typeface="Times New Roman" pitchFamily="18" charset="0"/>
              </a:rPr>
              <a:t>Issue is NOT whether clinicians make interesting inferences from a Rorschach session</a:t>
            </a:r>
          </a:p>
          <a:p>
            <a:pPr lvl="1">
              <a:lnSpc>
                <a:spcPct val="90000"/>
              </a:lnSpc>
            </a:pPr>
            <a:r>
              <a:rPr lang="en-US" sz="2200" dirty="0" smtClean="0">
                <a:latin typeface="Times New Roman" pitchFamily="18" charset="0"/>
                <a:cs typeface="Times New Roman" pitchFamily="18" charset="0"/>
              </a:rPr>
              <a:t>Inferences may be guided by other information</a:t>
            </a:r>
          </a:p>
          <a:p>
            <a:pPr lvl="1">
              <a:lnSpc>
                <a:spcPct val="90000"/>
              </a:lnSpc>
            </a:pPr>
            <a:r>
              <a:rPr lang="en-US" sz="2200" dirty="0" smtClean="0">
                <a:latin typeface="Times New Roman" pitchFamily="18" charset="0"/>
                <a:cs typeface="Times New Roman" pitchFamily="18" charset="0"/>
              </a:rPr>
              <a:t>In some cases, inferences have no diagnostic value</a:t>
            </a:r>
          </a:p>
          <a:p>
            <a:pPr lvl="2">
              <a:lnSpc>
                <a:spcPct val="90000"/>
              </a:lnSpc>
            </a:pPr>
            <a:r>
              <a:rPr lang="en-US" sz="2000" dirty="0" smtClean="0">
                <a:latin typeface="Times New Roman" pitchFamily="18" charset="0"/>
                <a:cs typeface="Times New Roman" pitchFamily="18" charset="0"/>
              </a:rPr>
              <a:t>“Barnum” effect</a:t>
            </a:r>
          </a:p>
          <a:p>
            <a:pPr lvl="1">
              <a:lnSpc>
                <a:spcPct val="90000"/>
              </a:lnSpc>
            </a:pPr>
            <a:r>
              <a:rPr lang="en-US" sz="2200" dirty="0" smtClean="0">
                <a:latin typeface="Times New Roman" pitchFamily="18" charset="0"/>
                <a:cs typeface="Times New Roman" pitchFamily="18" charset="0"/>
              </a:rPr>
              <a:t>Even when inferences are useful, simpler procedures may do as well</a:t>
            </a:r>
            <a:endParaRPr lang="en-US" sz="2400" dirty="0" smtClean="0">
              <a:latin typeface="Times New Roman" pitchFamily="18" charset="0"/>
              <a:cs typeface="Times New Roman" pitchFamily="18" charset="0"/>
            </a:endParaRPr>
          </a:p>
          <a:p>
            <a:pPr lvl="2">
              <a:lnSpc>
                <a:spcPct val="90000"/>
              </a:lnSpc>
            </a:pPr>
            <a:r>
              <a:rPr lang="en-US" sz="2000" dirty="0" smtClean="0">
                <a:latin typeface="Times New Roman" pitchFamily="18" charset="0"/>
                <a:cs typeface="Times New Roman" pitchFamily="18" charset="0"/>
              </a:rPr>
              <a:t>Less training, less costly, more reliable</a:t>
            </a:r>
          </a:p>
          <a:p>
            <a:pPr lvl="2">
              <a:lnSpc>
                <a:spcPct val="90000"/>
              </a:lnSpc>
            </a:pPr>
            <a:r>
              <a:rPr lang="en-US" sz="2000" dirty="0" smtClean="0">
                <a:latin typeface="Times New Roman" pitchFamily="18" charset="0"/>
                <a:cs typeface="Times New Roman" pitchFamily="18" charset="0"/>
              </a:rPr>
              <a:t>EG: MMPI</a:t>
            </a:r>
            <a:endParaRPr lang="en-US" sz="1400" dirty="0" smtClean="0">
              <a:latin typeface="Times New Roman" pitchFamily="18" charset="0"/>
              <a:cs typeface="Times New Roman" pitchFamily="18" charset="0"/>
            </a:endParaRPr>
          </a:p>
          <a:p>
            <a:pPr lvl="2">
              <a:lnSpc>
                <a:spcPct val="90000"/>
              </a:lnSpc>
            </a:pPr>
            <a:endParaRPr lang="en-US" sz="2000" dirty="0" smtClean="0">
              <a:latin typeface="Times New Roman" pitchFamily="18" charset="0"/>
              <a:cs typeface="Times New Roman" pitchFamily="18" charset="0"/>
            </a:endParaRPr>
          </a:p>
          <a:p>
            <a:pPr lvl="3">
              <a:lnSpc>
                <a:spcPct val="90000"/>
              </a:lnSpc>
            </a:pPr>
            <a:endParaRPr lang="en-US" sz="1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43811">
                                            <p:txEl>
                                              <p:pRg st="0" end="0"/>
                                            </p:txEl>
                                          </p:spTgt>
                                        </p:tgtEl>
                                        <p:attrNameLst>
                                          <p:attrName>style.visibility</p:attrName>
                                        </p:attrNameLst>
                                      </p:cBhvr>
                                      <p:to>
                                        <p:strVal val="visible"/>
                                      </p:to>
                                    </p:set>
                                    <p:animEffect transition="in" filter="dissolve">
                                      <p:cBhvr>
                                        <p:cTn id="7" dur="500"/>
                                        <p:tgtEl>
                                          <p:spTgt spid="1143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43811">
                                            <p:txEl>
                                              <p:pRg st="1" end="1"/>
                                            </p:txEl>
                                          </p:spTgt>
                                        </p:tgtEl>
                                        <p:attrNameLst>
                                          <p:attrName>style.visibility</p:attrName>
                                        </p:attrNameLst>
                                      </p:cBhvr>
                                      <p:to>
                                        <p:strVal val="visible"/>
                                      </p:to>
                                    </p:set>
                                    <p:animEffect transition="in" filter="dissolve">
                                      <p:cBhvr>
                                        <p:cTn id="12" dur="500"/>
                                        <p:tgtEl>
                                          <p:spTgt spid="11438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43811">
                                            <p:txEl>
                                              <p:pRg st="2" end="2"/>
                                            </p:txEl>
                                          </p:spTgt>
                                        </p:tgtEl>
                                        <p:attrNameLst>
                                          <p:attrName>style.visibility</p:attrName>
                                        </p:attrNameLst>
                                      </p:cBhvr>
                                      <p:to>
                                        <p:strVal val="visible"/>
                                      </p:to>
                                    </p:set>
                                    <p:animEffect transition="in" filter="dissolve">
                                      <p:cBhvr>
                                        <p:cTn id="17" dur="500"/>
                                        <p:tgtEl>
                                          <p:spTgt spid="11438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43811">
                                            <p:txEl>
                                              <p:pRg st="3" end="3"/>
                                            </p:txEl>
                                          </p:spTgt>
                                        </p:tgtEl>
                                        <p:attrNameLst>
                                          <p:attrName>style.visibility</p:attrName>
                                        </p:attrNameLst>
                                      </p:cBhvr>
                                      <p:to>
                                        <p:strVal val="visible"/>
                                      </p:to>
                                    </p:set>
                                    <p:animEffect transition="in" filter="dissolve">
                                      <p:cBhvr>
                                        <p:cTn id="22" dur="500"/>
                                        <p:tgtEl>
                                          <p:spTgt spid="11438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43811">
                                            <p:txEl>
                                              <p:pRg st="4" end="4"/>
                                            </p:txEl>
                                          </p:spTgt>
                                        </p:tgtEl>
                                        <p:attrNameLst>
                                          <p:attrName>style.visibility</p:attrName>
                                        </p:attrNameLst>
                                      </p:cBhvr>
                                      <p:to>
                                        <p:strVal val="visible"/>
                                      </p:to>
                                    </p:set>
                                    <p:animEffect transition="in" filter="dissolve">
                                      <p:cBhvr>
                                        <p:cTn id="27" dur="500"/>
                                        <p:tgtEl>
                                          <p:spTgt spid="11438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43811">
                                            <p:txEl>
                                              <p:pRg st="5" end="5"/>
                                            </p:txEl>
                                          </p:spTgt>
                                        </p:tgtEl>
                                        <p:attrNameLst>
                                          <p:attrName>style.visibility</p:attrName>
                                        </p:attrNameLst>
                                      </p:cBhvr>
                                      <p:to>
                                        <p:strVal val="visible"/>
                                      </p:to>
                                    </p:set>
                                    <p:animEffect transition="in" filter="dissolve">
                                      <p:cBhvr>
                                        <p:cTn id="32" dur="500"/>
                                        <p:tgtEl>
                                          <p:spTgt spid="11438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43811">
                                            <p:txEl>
                                              <p:pRg st="6" end="6"/>
                                            </p:txEl>
                                          </p:spTgt>
                                        </p:tgtEl>
                                        <p:attrNameLst>
                                          <p:attrName>style.visibility</p:attrName>
                                        </p:attrNameLst>
                                      </p:cBhvr>
                                      <p:to>
                                        <p:strVal val="visible"/>
                                      </p:to>
                                    </p:set>
                                    <p:animEffect transition="in" filter="dissolve">
                                      <p:cBhvr>
                                        <p:cTn id="37" dur="500"/>
                                        <p:tgtEl>
                                          <p:spTgt spid="11438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43811">
                                            <p:txEl>
                                              <p:pRg st="7" end="7"/>
                                            </p:txEl>
                                          </p:spTgt>
                                        </p:tgtEl>
                                        <p:attrNameLst>
                                          <p:attrName>style.visibility</p:attrName>
                                        </p:attrNameLst>
                                      </p:cBhvr>
                                      <p:to>
                                        <p:strVal val="visible"/>
                                      </p:to>
                                    </p:set>
                                    <p:animEffect transition="in" filter="dissolve">
                                      <p:cBhvr>
                                        <p:cTn id="42" dur="500"/>
                                        <p:tgtEl>
                                          <p:spTgt spid="11438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1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E4579ED7-9D0C-4F82-B7F5-A728A6BB7166}" type="datetime1">
              <a:rPr lang="en-US"/>
              <a:pPr>
                <a:defRPr/>
              </a:pPr>
              <a:t>11/4/2010</a:t>
            </a:fld>
            <a:endParaRPr lang="en-US"/>
          </a:p>
        </p:txBody>
      </p:sp>
      <p:sp>
        <p:nvSpPr>
          <p:cNvPr id="5" name="Slide Number Placeholder 5"/>
          <p:cNvSpPr>
            <a:spLocks noGrp="1"/>
          </p:cNvSpPr>
          <p:nvPr>
            <p:ph type="sldNum" sz="quarter" idx="12"/>
          </p:nvPr>
        </p:nvSpPr>
        <p:spPr/>
        <p:txBody>
          <a:bodyPr/>
          <a:lstStyle/>
          <a:p>
            <a:pPr>
              <a:defRPr/>
            </a:pPr>
            <a:fld id="{ACA041F2-8C46-4C16-A292-29C2D87994DB}" type="slidenum">
              <a:rPr lang="en-US"/>
              <a:pPr>
                <a:defRPr/>
              </a:pPr>
              <a:t>32</a:t>
            </a:fld>
            <a:endParaRPr lang="en-US"/>
          </a:p>
        </p:txBody>
      </p:sp>
      <p:sp>
        <p:nvSpPr>
          <p:cNvPr id="38916" name="Rectangle 2"/>
          <p:cNvSpPr>
            <a:spLocks noGrp="1" noChangeArrowheads="1"/>
          </p:cNvSpPr>
          <p:nvPr>
            <p:ph type="title"/>
          </p:nvPr>
        </p:nvSpPr>
        <p:spPr>
          <a:xfrm>
            <a:off x="762000" y="304800"/>
            <a:ext cx="7620000" cy="757238"/>
          </a:xfrm>
        </p:spPr>
        <p:txBody>
          <a:bodyPr/>
          <a:lstStyle/>
          <a:p>
            <a:r>
              <a:rPr lang="en-US" sz="2000" dirty="0" smtClean="0">
                <a:latin typeface="Times New Roman" pitchFamily="18" charset="0"/>
                <a:cs typeface="Times New Roman" pitchFamily="18" charset="0"/>
              </a:rPr>
              <a:t>Society for Personality Assessment (SPA)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rebuttal of </a:t>
            </a:r>
            <a:r>
              <a:rPr lang="en-US" sz="2000" dirty="0" err="1" smtClean="0">
                <a:latin typeface="Times New Roman" pitchFamily="18" charset="0"/>
                <a:cs typeface="Times New Roman" pitchFamily="18" charset="0"/>
              </a:rPr>
              <a:t>Lillienfeld</a:t>
            </a:r>
            <a:r>
              <a:rPr lang="en-US" sz="2000" dirty="0" smtClean="0">
                <a:latin typeface="Times New Roman" pitchFamily="18" charset="0"/>
                <a:cs typeface="Times New Roman" pitchFamily="18" charset="0"/>
              </a:rPr>
              <a:t> et al.’s critique (Weiner, 2005)</a:t>
            </a:r>
          </a:p>
        </p:txBody>
      </p:sp>
      <p:sp>
        <p:nvSpPr>
          <p:cNvPr id="38917" name="Rectangle 3"/>
          <p:cNvSpPr>
            <a:spLocks noGrp="1" noChangeArrowheads="1"/>
          </p:cNvSpPr>
          <p:nvPr>
            <p:ph type="body" idx="1"/>
          </p:nvPr>
        </p:nvSpPr>
        <p:spPr>
          <a:xfrm>
            <a:off x="685800" y="1219200"/>
            <a:ext cx="7696200" cy="5105400"/>
          </a:xfrm>
        </p:spPr>
        <p:txBody>
          <a:bodyPr/>
          <a:lstStyle/>
          <a:p>
            <a:pPr>
              <a:lnSpc>
                <a:spcPct val="90000"/>
              </a:lnSpc>
            </a:pPr>
            <a:r>
              <a:rPr lang="en-US" sz="2400" dirty="0" smtClean="0">
                <a:latin typeface="Times New Roman" pitchFamily="18" charset="0"/>
                <a:cs typeface="Times New Roman" pitchFamily="18" charset="0"/>
              </a:rPr>
              <a:t>1. “</a:t>
            </a:r>
            <a:r>
              <a:rPr lang="en-US" sz="2000" dirty="0" smtClean="0">
                <a:latin typeface="Times New Roman" pitchFamily="18" charset="0"/>
                <a:cs typeface="Times New Roman" pitchFamily="18" charset="0"/>
              </a:rPr>
              <a:t>Although some critics have questioned the psychometric soundness and legal suitability of Rorschach assessment, their criticisms lack </a:t>
            </a:r>
            <a:r>
              <a:rPr lang="en-US" sz="2000" i="1" dirty="0" smtClean="0">
                <a:latin typeface="Times New Roman" pitchFamily="18" charset="0"/>
                <a:cs typeface="Times New Roman" pitchFamily="18" charset="0"/>
              </a:rPr>
              <a:t>any</a:t>
            </a:r>
            <a:r>
              <a:rPr lang="en-US" sz="2000" dirty="0" smtClean="0">
                <a:latin typeface="Times New Roman" pitchFamily="18" charset="0"/>
                <a:cs typeface="Times New Roman" pitchFamily="18" charset="0"/>
              </a:rPr>
              <a:t> solid conceptual or empirical basis.” (Weiner, 2005, p. 82)</a:t>
            </a:r>
          </a:p>
          <a:p>
            <a:pPr>
              <a:lnSpc>
                <a:spcPct val="90000"/>
              </a:lnSpc>
            </a:pPr>
            <a:r>
              <a:rPr lang="en-US" sz="2000" dirty="0" smtClean="0">
                <a:latin typeface="Times New Roman" pitchFamily="18" charset="0"/>
                <a:cs typeface="Times New Roman" pitchFamily="18" charset="0"/>
              </a:rPr>
              <a:t>2. “[P]</a:t>
            </a:r>
            <a:r>
              <a:rPr lang="en-US" sz="2000" dirty="0" err="1" smtClean="0">
                <a:latin typeface="Times New Roman" pitchFamily="18" charset="0"/>
                <a:cs typeface="Times New Roman" pitchFamily="18" charset="0"/>
              </a:rPr>
              <a:t>sychological</a:t>
            </a:r>
            <a:r>
              <a:rPr lang="en-US" sz="2000" dirty="0" smtClean="0">
                <a:latin typeface="Times New Roman" pitchFamily="18" charset="0"/>
                <a:cs typeface="Times New Roman" pitchFamily="18" charset="0"/>
              </a:rPr>
              <a:t> assessment instruments perform as effectively as measures in a variety of other health services areas, such as electrocardiograms, mammography, magnetic resonance imaging (MRI), dental radiographs, </a:t>
            </a:r>
            <a:r>
              <a:rPr lang="en-US" sz="2000" dirty="0" err="1" smtClean="0">
                <a:latin typeface="Times New Roman" pitchFamily="18" charset="0"/>
                <a:cs typeface="Times New Roman" pitchFamily="18" charset="0"/>
              </a:rPr>
              <a:t>Papanicolaou</a:t>
            </a:r>
            <a:r>
              <a:rPr lang="en-US" sz="2000" dirty="0" smtClean="0">
                <a:latin typeface="Times New Roman" pitchFamily="18" charset="0"/>
                <a:cs typeface="Times New Roman" pitchFamily="18" charset="0"/>
              </a:rPr>
              <a:t> (Pap) smears, Positron Emission Tomography (PET) scans, and serum cholesterol level testing.” (p. 219) </a:t>
            </a:r>
          </a:p>
          <a:p>
            <a:pPr>
              <a:lnSpc>
                <a:spcPct val="90000"/>
              </a:lnSpc>
            </a:pPr>
            <a:r>
              <a:rPr lang="en-US" sz="2000" dirty="0" smtClean="0">
                <a:latin typeface="Times New Roman" pitchFamily="18" charset="0"/>
                <a:cs typeface="Times New Roman" pitchFamily="18" charset="0"/>
              </a:rPr>
              <a:t>3. “The Rorschach possesses documented reliability and validity similar to other generally accepted test instruments used in the assessment of personality and psychopathology.... (p. 221)</a:t>
            </a:r>
          </a:p>
          <a:p>
            <a:pPr>
              <a:lnSpc>
                <a:spcPct val="90000"/>
              </a:lnSpc>
            </a:pPr>
            <a:r>
              <a:rPr lang="en-US" sz="2000" dirty="0" smtClean="0">
                <a:latin typeface="Times New Roman" pitchFamily="18" charset="0"/>
                <a:cs typeface="Times New Roman" pitchFamily="18" charset="0"/>
              </a:rPr>
              <a:t>4. “[T]he Rorschach meets the variety of legal tests for admissibility [in courts]”… “its responsible use in personality assessment is appropriate and justified” (p. 221).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7046B08C-6DA3-4D57-B468-F8447AE12761}" type="datetime1">
              <a:rPr lang="en-US"/>
              <a:pPr>
                <a:defRPr/>
              </a:pPr>
              <a:t>11/4/2010</a:t>
            </a:fld>
            <a:endParaRPr lang="en-US"/>
          </a:p>
        </p:txBody>
      </p:sp>
      <p:sp>
        <p:nvSpPr>
          <p:cNvPr id="5" name="Slide Number Placeholder 5"/>
          <p:cNvSpPr>
            <a:spLocks noGrp="1"/>
          </p:cNvSpPr>
          <p:nvPr>
            <p:ph type="sldNum" sz="quarter" idx="12"/>
          </p:nvPr>
        </p:nvSpPr>
        <p:spPr/>
        <p:txBody>
          <a:bodyPr/>
          <a:lstStyle/>
          <a:p>
            <a:pPr>
              <a:defRPr/>
            </a:pPr>
            <a:fld id="{39D01ED3-78A8-466E-83EE-260983E1B7E3}" type="slidenum">
              <a:rPr lang="en-US"/>
              <a:pPr>
                <a:defRPr/>
              </a:pPr>
              <a:t>33</a:t>
            </a:fld>
            <a:endParaRPr lang="en-US"/>
          </a:p>
        </p:txBody>
      </p:sp>
      <p:sp>
        <p:nvSpPr>
          <p:cNvPr id="39940" name="Rectangle 2"/>
          <p:cNvSpPr>
            <a:spLocks noGrp="1" noChangeArrowheads="1"/>
          </p:cNvSpPr>
          <p:nvPr>
            <p:ph type="title"/>
          </p:nvPr>
        </p:nvSpPr>
        <p:spPr>
          <a:xfrm>
            <a:off x="762000" y="304800"/>
            <a:ext cx="7620000" cy="757238"/>
          </a:xfrm>
        </p:spPr>
        <p:txBody>
          <a:bodyPr/>
          <a:lstStyle/>
          <a:p>
            <a:r>
              <a:rPr lang="en-US" sz="2400" smtClean="0">
                <a:latin typeface="Times New Roman" pitchFamily="18" charset="0"/>
                <a:cs typeface="Times New Roman" pitchFamily="18" charset="0"/>
              </a:rPr>
              <a:t>Questions about Exner’s CS system</a:t>
            </a:r>
          </a:p>
        </p:txBody>
      </p:sp>
      <p:sp>
        <p:nvSpPr>
          <p:cNvPr id="39941" name="Rectangle 3"/>
          <p:cNvSpPr>
            <a:spLocks noGrp="1" noChangeArrowheads="1"/>
          </p:cNvSpPr>
          <p:nvPr>
            <p:ph type="body" idx="1"/>
          </p:nvPr>
        </p:nvSpPr>
        <p:spPr>
          <a:xfrm>
            <a:off x="685800" y="1219200"/>
            <a:ext cx="7696200" cy="5105400"/>
          </a:xfrm>
        </p:spPr>
        <p:txBody>
          <a:bodyPr/>
          <a:lstStyle/>
          <a:p>
            <a:pPr>
              <a:lnSpc>
                <a:spcPct val="80000"/>
              </a:lnSpc>
            </a:pPr>
            <a:r>
              <a:rPr lang="en-US" sz="2000" smtClean="0">
                <a:latin typeface="Times New Roman" pitchFamily="18" charset="0"/>
                <a:cs typeface="Times New Roman" pitchFamily="18" charset="0"/>
              </a:rPr>
              <a:t>Wood et al.’s (2006) summary of Society for Personality Assessment (SPA) responses to their critiques:</a:t>
            </a:r>
          </a:p>
          <a:p>
            <a:pPr>
              <a:lnSpc>
                <a:spcPct val="80000"/>
              </a:lnSpc>
            </a:pPr>
            <a:r>
              <a:rPr lang="en-US" sz="2000" smtClean="0">
                <a:latin typeface="Times New Roman" pitchFamily="18" charset="0"/>
                <a:cs typeface="Times New Roman" pitchFamily="18" charset="0"/>
              </a:rPr>
              <a:t>1. The review Board consisted only of Rorschach proponents; critics were not invited to participate.</a:t>
            </a:r>
          </a:p>
          <a:p>
            <a:pPr>
              <a:lnSpc>
                <a:spcPct val="80000"/>
              </a:lnSpc>
            </a:pPr>
            <a:r>
              <a:rPr lang="en-US" sz="2000" smtClean="0">
                <a:latin typeface="Times New Roman" pitchFamily="18" charset="0"/>
                <a:cs typeface="Times New Roman" pitchFamily="18" charset="0"/>
              </a:rPr>
              <a:t>2. The Board failed to respond to the contrary evidence already cited in past reviews.</a:t>
            </a:r>
          </a:p>
          <a:p>
            <a:pPr>
              <a:lnSpc>
                <a:spcPct val="80000"/>
              </a:lnSpc>
            </a:pPr>
            <a:r>
              <a:rPr lang="en-US" sz="2000" smtClean="0">
                <a:latin typeface="Times New Roman" pitchFamily="18" charset="0"/>
                <a:cs typeface="Times New Roman" pitchFamily="18" charset="0"/>
              </a:rPr>
              <a:t>3. The Board failed to endorse APA standards for clinical practice by recommending that psychological test scores -- including Rorschach scores -- should be used only for purposes for which they have been specifically scientifically validated. </a:t>
            </a:r>
          </a:p>
          <a:p>
            <a:pPr>
              <a:lnSpc>
                <a:spcPct val="80000"/>
              </a:lnSpc>
            </a:pPr>
            <a:r>
              <a:rPr lang="en-US" sz="2000" smtClean="0">
                <a:latin typeface="Times New Roman" pitchFamily="18" charset="0"/>
                <a:cs typeface="Times New Roman" pitchFamily="18" charset="0"/>
              </a:rPr>
              <a:t>4. The Board failed to consider potential for harm to clients who are mis- or over-diagnosed, especially in forensic settings.</a:t>
            </a:r>
          </a:p>
          <a:p>
            <a:pPr>
              <a:lnSpc>
                <a:spcPct val="80000"/>
              </a:lnSpc>
            </a:pPr>
            <a:r>
              <a:rPr lang="en-US" sz="2000" smtClean="0">
                <a:latin typeface="Times New Roman" pitchFamily="18" charset="0"/>
                <a:cs typeface="Times New Roman" pitchFamily="18" charset="0"/>
              </a:rPr>
              <a:t>5. The Board continues to promote Klopfer’s original notion that the Rorschach is the psychological equivalent of an x-ray by suggesting that is as effective as modern radiographic techniques such as  mammograms, MRIs, and PET scans.</a:t>
            </a:r>
          </a:p>
          <a:p>
            <a:pPr>
              <a:lnSpc>
                <a:spcPct val="80000"/>
              </a:lnSpc>
            </a:pPr>
            <a:endParaRPr lang="en-US" sz="240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B680AC0-EB1F-49BC-9E3D-746C7CCC9152}" type="datetime1">
              <a:rPr lang="en-US"/>
              <a:pPr>
                <a:defRPr/>
              </a:pPr>
              <a:t>11/4/2010</a:t>
            </a:fld>
            <a:endParaRPr lang="en-US"/>
          </a:p>
        </p:txBody>
      </p:sp>
      <p:sp>
        <p:nvSpPr>
          <p:cNvPr id="5" name="Slide Number Placeholder 5"/>
          <p:cNvSpPr>
            <a:spLocks noGrp="1"/>
          </p:cNvSpPr>
          <p:nvPr>
            <p:ph type="sldNum" sz="quarter" idx="12"/>
          </p:nvPr>
        </p:nvSpPr>
        <p:spPr/>
        <p:txBody>
          <a:bodyPr/>
          <a:lstStyle/>
          <a:p>
            <a:pPr>
              <a:defRPr/>
            </a:pPr>
            <a:fld id="{5EA072FD-93B5-45B3-BE6D-86E8654B474A}" type="slidenum">
              <a:rPr lang="en-US"/>
              <a:pPr>
                <a:defRPr/>
              </a:pPr>
              <a:t>34</a:t>
            </a:fld>
            <a:endParaRPr lang="en-US"/>
          </a:p>
        </p:txBody>
      </p:sp>
      <p:sp>
        <p:nvSpPr>
          <p:cNvPr id="40964" name="Rectangle 2"/>
          <p:cNvSpPr>
            <a:spLocks noGrp="1" noChangeArrowheads="1"/>
          </p:cNvSpPr>
          <p:nvPr>
            <p:ph type="title"/>
          </p:nvPr>
        </p:nvSpPr>
        <p:spPr>
          <a:xfrm>
            <a:off x="457200" y="228600"/>
            <a:ext cx="7620000" cy="757238"/>
          </a:xfrm>
        </p:spPr>
        <p:txBody>
          <a:bodyPr/>
          <a:lstStyle/>
          <a:p>
            <a:r>
              <a:rPr lang="en-US" sz="2800" smtClean="0">
                <a:latin typeface="Arial" charset="0"/>
              </a:rPr>
              <a:t>Questions about Exner’s CS system</a:t>
            </a:r>
          </a:p>
        </p:txBody>
      </p:sp>
      <p:sp>
        <p:nvSpPr>
          <p:cNvPr id="40965" name="Rectangle 3"/>
          <p:cNvSpPr>
            <a:spLocks noGrp="1" noChangeArrowheads="1"/>
          </p:cNvSpPr>
          <p:nvPr>
            <p:ph type="body" idx="1"/>
          </p:nvPr>
        </p:nvSpPr>
        <p:spPr>
          <a:xfrm>
            <a:off x="533400" y="914400"/>
            <a:ext cx="8229600" cy="5486400"/>
          </a:xfrm>
        </p:spPr>
        <p:txBody>
          <a:bodyPr/>
          <a:lstStyle/>
          <a:p>
            <a:r>
              <a:rPr lang="en-US" sz="2200" smtClean="0">
                <a:latin typeface="Times New Roman" pitchFamily="18" charset="0"/>
                <a:cs typeface="Times New Roman" pitchFamily="18" charset="0"/>
              </a:rPr>
              <a:t>“We sincerely regret that the SPA Board missed these opportunities to rehabilitate the Rorschach’s reputation in the broader scientific community. Rorschach proponents sometimes express surprise, dismay, or irritation that their inkblots excite strong controversy among research-oriented clinical psychologists. However, the reason is not hard to find: From the time of Lee J. Cronbach, Hans Eysenck, and Joseph Zubin up until the present, legitimate scientific criticisms of the test have been adamantly resisted or ignored by Rorschach proponents (for a historical summary, see Wood, Nezworski, Lilienfeld, &amp; Garb, 2003). So long as proponents continue to dismiss legitimate criticism, ignore negative research, and present the test as the psychological equivalent of medical imaging techniques, the Rorschach is destined to remain on the fringes of psychological science.”  (Wood et al., 2006)</a:t>
            </a:r>
          </a:p>
          <a:p>
            <a:pPr lvl="1">
              <a:lnSpc>
                <a:spcPct val="90000"/>
              </a:lnSpc>
            </a:pPr>
            <a:endParaRPr lang="en-US" sz="2000" smtClean="0"/>
          </a:p>
          <a:p>
            <a:pPr>
              <a:lnSpc>
                <a:spcPct val="90000"/>
              </a:lnSpc>
            </a:pPr>
            <a:endParaRPr lang="en-US" sz="200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6E4B2C17-58D4-493F-AB4C-C3A85F277605}" type="datetime1">
              <a:rPr lang="en-US"/>
              <a:pPr>
                <a:defRPr/>
              </a:pPr>
              <a:t>11/4/2010</a:t>
            </a:fld>
            <a:endParaRPr lang="en-US"/>
          </a:p>
        </p:txBody>
      </p:sp>
      <p:sp>
        <p:nvSpPr>
          <p:cNvPr id="5" name="Slide Number Placeholder 5"/>
          <p:cNvSpPr>
            <a:spLocks noGrp="1"/>
          </p:cNvSpPr>
          <p:nvPr>
            <p:ph type="sldNum" sz="quarter" idx="12"/>
          </p:nvPr>
        </p:nvSpPr>
        <p:spPr/>
        <p:txBody>
          <a:bodyPr/>
          <a:lstStyle/>
          <a:p>
            <a:pPr>
              <a:defRPr/>
            </a:pPr>
            <a:fld id="{4D11EE55-C0D9-4F77-8F9F-BC238BB8D8A5}" type="slidenum">
              <a:rPr lang="en-US"/>
              <a:pPr>
                <a:defRPr/>
              </a:pPr>
              <a:t>35</a:t>
            </a:fld>
            <a:endParaRPr lang="en-US"/>
          </a:p>
        </p:txBody>
      </p:sp>
      <p:sp>
        <p:nvSpPr>
          <p:cNvPr id="41988" name="Rectangle 2"/>
          <p:cNvSpPr>
            <a:spLocks noGrp="1" noChangeArrowheads="1"/>
          </p:cNvSpPr>
          <p:nvPr>
            <p:ph type="title"/>
          </p:nvPr>
        </p:nvSpPr>
        <p:spPr>
          <a:xfrm>
            <a:off x="533400" y="685800"/>
            <a:ext cx="8153400" cy="609600"/>
          </a:xfrm>
        </p:spPr>
        <p:txBody>
          <a:bodyPr/>
          <a:lstStyle/>
          <a:p>
            <a:pPr eaLnBrk="1" hangingPunct="1"/>
            <a:r>
              <a:rPr lang="en-US" sz="3600" dirty="0" smtClean="0">
                <a:latin typeface="Times New Roman" pitchFamily="18" charset="0"/>
                <a:cs typeface="Times New Roman" pitchFamily="18" charset="0"/>
              </a:rPr>
              <a:t>Projective Exercise</a:t>
            </a:r>
            <a:endParaRPr lang="en-US" sz="3600" dirty="0" smtClean="0">
              <a:latin typeface="Times New Roman" pitchFamily="18" charset="0"/>
              <a:cs typeface="Times New Roman" pitchFamily="18" charset="0"/>
            </a:endParaRPr>
          </a:p>
        </p:txBody>
      </p:sp>
      <p:sp>
        <p:nvSpPr>
          <p:cNvPr id="1070083" name="Rectangle 3"/>
          <p:cNvSpPr>
            <a:spLocks noGrp="1" noChangeArrowheads="1"/>
          </p:cNvSpPr>
          <p:nvPr>
            <p:ph type="body" idx="1"/>
          </p:nvPr>
        </p:nvSpPr>
        <p:spPr>
          <a:xfrm>
            <a:off x="609600" y="1447800"/>
            <a:ext cx="8077200" cy="4572000"/>
          </a:xfrm>
        </p:spPr>
        <p:txBody>
          <a:bodyPr/>
          <a:lstStyle/>
          <a:p>
            <a:pPr eaLnBrk="1" hangingPunct="1"/>
            <a:r>
              <a:rPr lang="en-US" sz="2400" dirty="0" smtClean="0">
                <a:latin typeface="Times New Roman" pitchFamily="18" charset="0"/>
                <a:cs typeface="Times New Roman" pitchFamily="18" charset="0"/>
              </a:rPr>
              <a:t>See </a:t>
            </a:r>
            <a:r>
              <a:rPr lang="en-US" sz="2400" dirty="0" smtClean="0">
                <a:latin typeface="Times New Roman" pitchFamily="18" charset="0"/>
                <a:cs typeface="Times New Roman" pitchFamily="18" charset="0"/>
              </a:rPr>
              <a:t>handout</a:t>
            </a:r>
          </a:p>
          <a:p>
            <a:pPr eaLnBrk="1" hangingPunct="1"/>
            <a:r>
              <a:rPr lang="en-US" sz="2400" dirty="0" smtClean="0">
                <a:latin typeface="Times New Roman" pitchFamily="18" charset="0"/>
                <a:cs typeface="Times New Roman" pitchFamily="18" charset="0"/>
              </a:rPr>
              <a:t>1. Practice with Rorschach</a:t>
            </a:r>
          </a:p>
          <a:p>
            <a:pPr eaLnBrk="1" hangingPunct="1"/>
            <a:r>
              <a:rPr lang="en-US" sz="2400" dirty="0" smtClean="0">
                <a:latin typeface="Times New Roman" pitchFamily="18" charset="0"/>
                <a:cs typeface="Times New Roman" pitchFamily="18" charset="0"/>
              </a:rPr>
              <a:t>2. Run  self as subject in Chapman &amp; Chapman replication</a:t>
            </a:r>
          </a:p>
          <a:p>
            <a:pPr eaLnBrk="1" hangingPunct="1"/>
            <a:r>
              <a:rPr lang="en-US" sz="2400" dirty="0" smtClean="0">
                <a:latin typeface="Times New Roman" pitchFamily="18" charset="0"/>
                <a:cs typeface="Times New Roman" pitchFamily="18" charset="0"/>
              </a:rPr>
              <a:t>3. Recruit and run subject ($5 allowance)</a:t>
            </a:r>
          </a:p>
          <a:p>
            <a:pPr lvl="1" eaLnBrk="1" hangingPunct="1"/>
            <a:r>
              <a:rPr lang="en-US" dirty="0" smtClean="0">
                <a:latin typeface="Times New Roman" pitchFamily="18" charset="0"/>
                <a:cs typeface="Times New Roman" pitchFamily="18" charset="0"/>
              </a:rPr>
              <a:t>Projective test</a:t>
            </a:r>
          </a:p>
          <a:p>
            <a:pPr lvl="1" eaLnBrk="1" hangingPunct="1"/>
            <a:r>
              <a:rPr lang="en-US" dirty="0" smtClean="0">
                <a:latin typeface="Times New Roman" pitchFamily="18" charset="0"/>
                <a:cs typeface="Times New Roman" pitchFamily="18" charset="0"/>
              </a:rPr>
              <a:t>Chapman &amp; Chapman replication</a:t>
            </a:r>
          </a:p>
          <a:p>
            <a:pPr eaLnBrk="1" hangingPunct="1"/>
            <a:r>
              <a:rPr lang="en-US" sz="2400" dirty="0" smtClean="0">
                <a:latin typeface="Times New Roman" pitchFamily="18" charset="0"/>
                <a:cs typeface="Times New Roman" pitchFamily="18" charset="0"/>
              </a:rPr>
              <a:t>4. Score Projective responses &amp; enter own and subject’s C &amp; C data</a:t>
            </a:r>
          </a:p>
          <a:p>
            <a:pPr eaLnBrk="1" hangingPunct="1"/>
            <a:r>
              <a:rPr lang="en-US" sz="2400" dirty="0" smtClean="0">
                <a:latin typeface="Times New Roman" pitchFamily="18" charset="0"/>
                <a:cs typeface="Times New Roman" pitchFamily="18" charset="0"/>
              </a:rPr>
              <a:t>5. </a:t>
            </a:r>
            <a:r>
              <a:rPr lang="en-US" sz="2400" dirty="0" smtClean="0">
                <a:latin typeface="Times New Roman" pitchFamily="18" charset="0"/>
                <a:cs typeface="Times New Roman" pitchFamily="18" charset="0"/>
              </a:rPr>
              <a:t>Brief team report</a:t>
            </a:r>
            <a:endParaRPr lang="en-US" sz="24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0083">
                                            <p:txEl>
                                              <p:pRg st="0" end="0"/>
                                            </p:txEl>
                                          </p:spTgt>
                                        </p:tgtEl>
                                        <p:attrNameLst>
                                          <p:attrName>style.visibility</p:attrName>
                                        </p:attrNameLst>
                                      </p:cBhvr>
                                      <p:to>
                                        <p:strVal val="visible"/>
                                      </p:to>
                                    </p:set>
                                    <p:animEffect transition="in" filter="dissolve">
                                      <p:cBhvr>
                                        <p:cTn id="7" dur="500"/>
                                        <p:tgtEl>
                                          <p:spTgt spid="1070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70083">
                                            <p:txEl>
                                              <p:pRg st="1" end="1"/>
                                            </p:txEl>
                                          </p:spTgt>
                                        </p:tgtEl>
                                        <p:attrNameLst>
                                          <p:attrName>style.visibility</p:attrName>
                                        </p:attrNameLst>
                                      </p:cBhvr>
                                      <p:to>
                                        <p:strVal val="visible"/>
                                      </p:to>
                                    </p:set>
                                    <p:animEffect transition="in" filter="dissolve">
                                      <p:cBhvr>
                                        <p:cTn id="12" dur="500"/>
                                        <p:tgtEl>
                                          <p:spTgt spid="1070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70083">
                                            <p:txEl>
                                              <p:pRg st="2" end="2"/>
                                            </p:txEl>
                                          </p:spTgt>
                                        </p:tgtEl>
                                        <p:attrNameLst>
                                          <p:attrName>style.visibility</p:attrName>
                                        </p:attrNameLst>
                                      </p:cBhvr>
                                      <p:to>
                                        <p:strVal val="visible"/>
                                      </p:to>
                                    </p:set>
                                    <p:animEffect transition="in" filter="dissolve">
                                      <p:cBhvr>
                                        <p:cTn id="17" dur="500"/>
                                        <p:tgtEl>
                                          <p:spTgt spid="1070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70083">
                                            <p:txEl>
                                              <p:pRg st="3" end="3"/>
                                            </p:txEl>
                                          </p:spTgt>
                                        </p:tgtEl>
                                        <p:attrNameLst>
                                          <p:attrName>style.visibility</p:attrName>
                                        </p:attrNameLst>
                                      </p:cBhvr>
                                      <p:to>
                                        <p:strVal val="visible"/>
                                      </p:to>
                                    </p:set>
                                    <p:animEffect transition="in" filter="dissolve">
                                      <p:cBhvr>
                                        <p:cTn id="22" dur="500"/>
                                        <p:tgtEl>
                                          <p:spTgt spid="1070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70083">
                                            <p:txEl>
                                              <p:pRg st="4" end="4"/>
                                            </p:txEl>
                                          </p:spTgt>
                                        </p:tgtEl>
                                        <p:attrNameLst>
                                          <p:attrName>style.visibility</p:attrName>
                                        </p:attrNameLst>
                                      </p:cBhvr>
                                      <p:to>
                                        <p:strVal val="visible"/>
                                      </p:to>
                                    </p:set>
                                    <p:animEffect transition="in" filter="dissolve">
                                      <p:cBhvr>
                                        <p:cTn id="27" dur="500"/>
                                        <p:tgtEl>
                                          <p:spTgt spid="10700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70083">
                                            <p:txEl>
                                              <p:pRg st="5" end="5"/>
                                            </p:txEl>
                                          </p:spTgt>
                                        </p:tgtEl>
                                        <p:attrNameLst>
                                          <p:attrName>style.visibility</p:attrName>
                                        </p:attrNameLst>
                                      </p:cBhvr>
                                      <p:to>
                                        <p:strVal val="visible"/>
                                      </p:to>
                                    </p:set>
                                    <p:animEffect transition="in" filter="dissolve">
                                      <p:cBhvr>
                                        <p:cTn id="32" dur="500"/>
                                        <p:tgtEl>
                                          <p:spTgt spid="10700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70083">
                                            <p:txEl>
                                              <p:pRg st="6" end="6"/>
                                            </p:txEl>
                                          </p:spTgt>
                                        </p:tgtEl>
                                        <p:attrNameLst>
                                          <p:attrName>style.visibility</p:attrName>
                                        </p:attrNameLst>
                                      </p:cBhvr>
                                      <p:to>
                                        <p:strVal val="visible"/>
                                      </p:to>
                                    </p:set>
                                    <p:animEffect transition="in" filter="dissolve">
                                      <p:cBhvr>
                                        <p:cTn id="37" dur="500"/>
                                        <p:tgtEl>
                                          <p:spTgt spid="10700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70083">
                                            <p:txEl>
                                              <p:pRg st="7" end="7"/>
                                            </p:txEl>
                                          </p:spTgt>
                                        </p:tgtEl>
                                        <p:attrNameLst>
                                          <p:attrName>style.visibility</p:attrName>
                                        </p:attrNameLst>
                                      </p:cBhvr>
                                      <p:to>
                                        <p:strVal val="visible"/>
                                      </p:to>
                                    </p:set>
                                    <p:animEffect transition="in" filter="dissolve">
                                      <p:cBhvr>
                                        <p:cTn id="42" dur="500"/>
                                        <p:tgtEl>
                                          <p:spTgt spid="10700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083" grpId="0" build="p" bldLvl="5"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1CFFD6B1-14B1-40D3-BEC2-AEC40E50A6B0}" type="datetime1">
              <a:rPr lang="en-US"/>
              <a:pPr>
                <a:defRPr/>
              </a:pPr>
              <a:t>11/4/2010</a:t>
            </a:fld>
            <a:endParaRPr lang="en-US"/>
          </a:p>
        </p:txBody>
      </p:sp>
      <p:sp>
        <p:nvSpPr>
          <p:cNvPr id="5" name="Slide Number Placeholder 5"/>
          <p:cNvSpPr>
            <a:spLocks noGrp="1"/>
          </p:cNvSpPr>
          <p:nvPr>
            <p:ph type="sldNum" sz="quarter" idx="12"/>
          </p:nvPr>
        </p:nvSpPr>
        <p:spPr/>
        <p:txBody>
          <a:bodyPr/>
          <a:lstStyle/>
          <a:p>
            <a:pPr>
              <a:defRPr/>
            </a:pPr>
            <a:fld id="{A2FA1E72-E40F-438D-BDFE-47A84C67ECB3}" type="slidenum">
              <a:rPr lang="en-US"/>
              <a:pPr>
                <a:defRPr/>
              </a:pPr>
              <a:t>4</a:t>
            </a:fld>
            <a:endParaRPr lang="en-US"/>
          </a:p>
        </p:txBody>
      </p:sp>
      <p:sp>
        <p:nvSpPr>
          <p:cNvPr id="15364" name="Rectangle 2"/>
          <p:cNvSpPr>
            <a:spLocks noGrp="1" noChangeArrowheads="1"/>
          </p:cNvSpPr>
          <p:nvPr>
            <p:ph type="title"/>
          </p:nvPr>
        </p:nvSpPr>
        <p:spPr>
          <a:xfrm>
            <a:off x="762000" y="304800"/>
            <a:ext cx="7620000" cy="914400"/>
          </a:xfrm>
        </p:spPr>
        <p:txBody>
          <a:bodyPr/>
          <a:lstStyle/>
          <a:p>
            <a:r>
              <a:rPr lang="en-US" sz="2400" dirty="0" smtClean="0">
                <a:latin typeface="Times New Roman" pitchFamily="18" charset="0"/>
                <a:cs typeface="Times New Roman" pitchFamily="18" charset="0"/>
              </a:rPr>
              <a:t>Rorschach </a:t>
            </a:r>
            <a:r>
              <a:rPr lang="en-US" sz="2400" dirty="0" smtClean="0">
                <a:latin typeface="Times New Roman" pitchFamily="18" charset="0"/>
                <a:cs typeface="Times New Roman" pitchFamily="18" charset="0"/>
              </a:rPr>
              <a:t>Administration, Scoring and Interpretation </a:t>
            </a:r>
            <a:endParaRPr lang="en-US" sz="1800" dirty="0" smtClean="0">
              <a:latin typeface="Times New Roman" pitchFamily="18" charset="0"/>
              <a:cs typeface="Times New Roman" pitchFamily="18" charset="0"/>
            </a:endParaRPr>
          </a:p>
        </p:txBody>
      </p:sp>
      <p:sp>
        <p:nvSpPr>
          <p:cNvPr id="15365" name="Rectangle 3"/>
          <p:cNvSpPr>
            <a:spLocks noGrp="1" noChangeArrowheads="1"/>
          </p:cNvSpPr>
          <p:nvPr>
            <p:ph type="body" idx="1"/>
          </p:nvPr>
        </p:nvSpPr>
        <p:spPr>
          <a:xfrm>
            <a:off x="609600" y="1447800"/>
            <a:ext cx="7467600" cy="4419600"/>
          </a:xfrm>
        </p:spPr>
        <p:txBody>
          <a:bodyPr/>
          <a:lstStyle/>
          <a:p>
            <a:pPr marL="609600" indent="-609600">
              <a:buFont typeface="Wingdings" pitchFamily="2" charset="2"/>
              <a:buChar char="§"/>
            </a:pPr>
            <a:r>
              <a:rPr lang="en-US" sz="2400" dirty="0" smtClean="0">
                <a:latin typeface="Times New Roman" pitchFamily="18" charset="0"/>
                <a:cs typeface="Times New Roman" pitchFamily="18" charset="0"/>
              </a:rPr>
              <a:t>1. Administer</a:t>
            </a:r>
            <a:r>
              <a:rPr lang="en-US" sz="2400" dirty="0" smtClean="0">
                <a:latin typeface="Times New Roman" pitchFamily="18" charset="0"/>
                <a:cs typeface="Times New Roman" pitchFamily="18" charset="0"/>
              </a:rPr>
              <a:t>: association &amp; inquiry phase</a:t>
            </a:r>
          </a:p>
          <a:p>
            <a:pPr marL="609600" indent="-609600">
              <a:buFont typeface="Wingdings" pitchFamily="2" charset="2"/>
              <a:buChar char="§"/>
            </a:pPr>
            <a:r>
              <a:rPr lang="en-US" sz="2400" dirty="0" smtClean="0">
                <a:latin typeface="Times New Roman" pitchFamily="18" charset="0"/>
                <a:cs typeface="Times New Roman" pitchFamily="18" charset="0"/>
              </a:rPr>
              <a:t>2. List </a:t>
            </a:r>
            <a:r>
              <a:rPr lang="en-US" sz="2400" dirty="0" smtClean="0">
                <a:latin typeface="Times New Roman" pitchFamily="18" charset="0"/>
                <a:cs typeface="Times New Roman" pitchFamily="18" charset="0"/>
              </a:rPr>
              <a:t>the sequence of codes for each response</a:t>
            </a:r>
          </a:p>
          <a:p>
            <a:pPr marL="609600" indent="-609600">
              <a:buFont typeface="Wingdings" pitchFamily="2" charset="2"/>
              <a:buChar char="§"/>
            </a:pPr>
            <a:r>
              <a:rPr lang="en-US" sz="2400" dirty="0" smtClean="0">
                <a:latin typeface="Times New Roman" pitchFamily="18" charset="0"/>
                <a:cs typeface="Times New Roman" pitchFamily="18" charset="0"/>
              </a:rPr>
              <a:t>3. Record </a:t>
            </a:r>
            <a:r>
              <a:rPr lang="en-US" sz="2400" dirty="0" smtClean="0">
                <a:latin typeface="Times New Roman" pitchFamily="18" charset="0"/>
                <a:cs typeface="Times New Roman" pitchFamily="18" charset="0"/>
              </a:rPr>
              <a:t>frequencies for each variable</a:t>
            </a:r>
          </a:p>
          <a:p>
            <a:pPr marL="609600" indent="-609600">
              <a:buFont typeface="Wingdings" pitchFamily="2" charset="2"/>
              <a:buChar char="§"/>
            </a:pPr>
            <a:r>
              <a:rPr lang="en-US" sz="2400" dirty="0" smtClean="0">
                <a:latin typeface="Times New Roman" pitchFamily="18" charset="0"/>
                <a:cs typeface="Times New Roman" pitchFamily="18" charset="0"/>
              </a:rPr>
              <a:t>4. Perform </a:t>
            </a:r>
            <a:r>
              <a:rPr lang="en-US" sz="2400" dirty="0" smtClean="0">
                <a:latin typeface="Times New Roman" pitchFamily="18" charset="0"/>
                <a:cs typeface="Times New Roman" pitchFamily="18" charset="0"/>
              </a:rPr>
              <a:t>calculations required to obtain the ratios, percentages and derived scores</a:t>
            </a:r>
          </a:p>
          <a:p>
            <a:pPr marL="609600" indent="-609600">
              <a:buFont typeface="Wingdings" pitchFamily="2" charset="2"/>
              <a:buChar char="§"/>
            </a:pPr>
            <a:r>
              <a:rPr lang="en-US" sz="2400" dirty="0" smtClean="0">
                <a:latin typeface="Times New Roman" pitchFamily="18" charset="0"/>
                <a:cs typeface="Times New Roman" pitchFamily="18" charset="0"/>
              </a:rPr>
              <a:t>5. Consult </a:t>
            </a:r>
            <a:r>
              <a:rPr lang="en-US" sz="2400" dirty="0" smtClean="0">
                <a:latin typeface="Times New Roman" pitchFamily="18" charset="0"/>
                <a:cs typeface="Times New Roman" pitchFamily="18" charset="0"/>
              </a:rPr>
              <a:t>norm tables and diagnostic </a:t>
            </a:r>
            <a:r>
              <a:rPr lang="en-US" sz="2400" dirty="0" smtClean="0">
                <a:latin typeface="Times New Roman" pitchFamily="18" charset="0"/>
                <a:cs typeface="Times New Roman" pitchFamily="18" charset="0"/>
              </a:rPr>
              <a:t>profiles</a:t>
            </a:r>
          </a:p>
          <a:p>
            <a:pPr marL="609600" indent="-609600">
              <a:buFont typeface="Wingdings" pitchFamily="2" charset="2"/>
              <a:buChar char="§"/>
            </a:pPr>
            <a:r>
              <a:rPr lang="en-US" sz="2400" dirty="0" smtClean="0">
                <a:latin typeface="Times New Roman" pitchFamily="18" charset="0"/>
                <a:cs typeface="Times New Roman" pitchFamily="18" charset="0"/>
              </a:rPr>
              <a:t>6. Interpretive report</a:t>
            </a: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ate Placeholder 3"/>
          <p:cNvSpPr>
            <a:spLocks noGrp="1"/>
          </p:cNvSpPr>
          <p:nvPr>
            <p:ph type="dt" sz="quarter" idx="10"/>
          </p:nvPr>
        </p:nvSpPr>
        <p:spPr/>
        <p:txBody>
          <a:bodyPr/>
          <a:lstStyle/>
          <a:p>
            <a:pPr>
              <a:defRPr/>
            </a:pPr>
            <a:fld id="{8EA64C81-23FB-41B8-BE3B-CB82558ED5E7}" type="datetime1">
              <a:rPr lang="en-US"/>
              <a:pPr>
                <a:defRPr/>
              </a:pPr>
              <a:t>11/4/2010</a:t>
            </a:fld>
            <a:endParaRPr lang="en-US"/>
          </a:p>
        </p:txBody>
      </p:sp>
      <p:sp>
        <p:nvSpPr>
          <p:cNvPr id="9" name="Slide Number Placeholder 5"/>
          <p:cNvSpPr>
            <a:spLocks noGrp="1"/>
          </p:cNvSpPr>
          <p:nvPr>
            <p:ph type="sldNum" sz="quarter" idx="12"/>
          </p:nvPr>
        </p:nvSpPr>
        <p:spPr/>
        <p:txBody>
          <a:bodyPr/>
          <a:lstStyle/>
          <a:p>
            <a:pPr>
              <a:defRPr/>
            </a:pPr>
            <a:fld id="{9ABA5F1B-A118-466B-8929-1C968A97CF26}" type="slidenum">
              <a:rPr lang="en-US"/>
              <a:pPr>
                <a:defRPr/>
              </a:pPr>
              <a:t>5</a:t>
            </a:fld>
            <a:endParaRPr lang="en-US"/>
          </a:p>
        </p:txBody>
      </p:sp>
      <p:sp>
        <p:nvSpPr>
          <p:cNvPr id="27652" name="Rectangle 2"/>
          <p:cNvSpPr>
            <a:spLocks noGrp="1" noChangeArrowheads="1"/>
          </p:cNvSpPr>
          <p:nvPr>
            <p:ph type="title"/>
          </p:nvPr>
        </p:nvSpPr>
        <p:spPr>
          <a:xfrm>
            <a:off x="228600" y="152400"/>
            <a:ext cx="8610600" cy="533400"/>
          </a:xfrm>
        </p:spPr>
        <p:txBody>
          <a:bodyPr/>
          <a:lstStyle/>
          <a:p>
            <a:pPr eaLnBrk="1" hangingPunct="1"/>
            <a:r>
              <a:rPr lang="en-US" sz="2800" dirty="0" smtClean="0"/>
              <a:t>Scoring: Decoding protocol into “Sequence of Scores” </a:t>
            </a:r>
          </a:p>
        </p:txBody>
      </p:sp>
      <p:pic>
        <p:nvPicPr>
          <p:cNvPr id="1131523" name="Picture 3"/>
          <p:cNvPicPr>
            <a:picLocks noChangeAspect="1" noChangeArrowheads="1"/>
          </p:cNvPicPr>
          <p:nvPr/>
        </p:nvPicPr>
        <p:blipFill>
          <a:blip r:embed="rId3" cstate="print"/>
          <a:srcRect b="70127"/>
          <a:stretch>
            <a:fillRect/>
          </a:stretch>
        </p:blipFill>
        <p:spPr bwMode="auto">
          <a:xfrm>
            <a:off x="914400" y="2602468"/>
            <a:ext cx="7086600" cy="1676400"/>
          </a:xfrm>
          <a:prstGeom prst="rect">
            <a:avLst/>
          </a:prstGeom>
          <a:noFill/>
          <a:ln w="9525">
            <a:noFill/>
            <a:miter lim="800000"/>
            <a:headEnd/>
            <a:tailEnd/>
          </a:ln>
        </p:spPr>
      </p:pic>
      <p:sp>
        <p:nvSpPr>
          <p:cNvPr id="13" name="TextBox 12"/>
          <p:cNvSpPr txBox="1"/>
          <p:nvPr/>
        </p:nvSpPr>
        <p:spPr>
          <a:xfrm>
            <a:off x="1524000" y="1383268"/>
            <a:ext cx="5029200" cy="369332"/>
          </a:xfrm>
          <a:prstGeom prst="rect">
            <a:avLst/>
          </a:prstGeom>
          <a:noFill/>
        </p:spPr>
        <p:txBody>
          <a:bodyPr wrap="square" rtlCol="0">
            <a:spAutoFit/>
          </a:bodyPr>
          <a:lstStyle/>
          <a:p>
            <a:r>
              <a:rPr lang="en-US" dirty="0" smtClean="0"/>
              <a:t>Response # (NB)</a:t>
            </a:r>
            <a:endParaRPr lang="en-US" dirty="0"/>
          </a:p>
        </p:txBody>
      </p:sp>
      <p:sp>
        <p:nvSpPr>
          <p:cNvPr id="14" name="TextBox 13"/>
          <p:cNvSpPr txBox="1"/>
          <p:nvPr/>
        </p:nvSpPr>
        <p:spPr>
          <a:xfrm>
            <a:off x="1981200" y="1840468"/>
            <a:ext cx="5181600" cy="369332"/>
          </a:xfrm>
          <a:prstGeom prst="rect">
            <a:avLst/>
          </a:prstGeom>
          <a:noFill/>
        </p:spPr>
        <p:txBody>
          <a:bodyPr wrap="square" rtlCol="0">
            <a:spAutoFit/>
          </a:bodyPr>
          <a:lstStyle/>
          <a:p>
            <a:r>
              <a:rPr lang="en-US" dirty="0" smtClean="0"/>
              <a:t>“Location” , with “developmental quality” </a:t>
            </a:r>
            <a:r>
              <a:rPr lang="en-US" dirty="0" err="1" smtClean="0"/>
              <a:t>subcodes</a:t>
            </a:r>
            <a:r>
              <a:rPr lang="en-US" dirty="0" smtClean="0"/>
              <a:t>. </a:t>
            </a:r>
            <a:endParaRPr lang="en-US" dirty="0"/>
          </a:p>
        </p:txBody>
      </p:sp>
      <p:sp>
        <p:nvSpPr>
          <p:cNvPr id="15" name="TextBox 14"/>
          <p:cNvSpPr txBox="1"/>
          <p:nvPr/>
        </p:nvSpPr>
        <p:spPr>
          <a:xfrm>
            <a:off x="3276600" y="6107668"/>
            <a:ext cx="2438400" cy="369332"/>
          </a:xfrm>
          <a:prstGeom prst="rect">
            <a:avLst/>
          </a:prstGeom>
          <a:noFill/>
        </p:spPr>
        <p:txBody>
          <a:bodyPr wrap="square" rtlCol="0">
            <a:spAutoFit/>
          </a:bodyPr>
          <a:lstStyle/>
          <a:p>
            <a:r>
              <a:rPr lang="en-US" dirty="0" smtClean="0"/>
              <a:t>“features responded to”  </a:t>
            </a:r>
            <a:endParaRPr lang="en-US" dirty="0"/>
          </a:p>
        </p:txBody>
      </p:sp>
      <p:sp>
        <p:nvSpPr>
          <p:cNvPr id="16" name="TextBox 15"/>
          <p:cNvSpPr txBox="1"/>
          <p:nvPr/>
        </p:nvSpPr>
        <p:spPr>
          <a:xfrm>
            <a:off x="4495800" y="5574268"/>
            <a:ext cx="914400" cy="369332"/>
          </a:xfrm>
          <a:prstGeom prst="rect">
            <a:avLst/>
          </a:prstGeom>
          <a:noFill/>
        </p:spPr>
        <p:txBody>
          <a:bodyPr wrap="square" rtlCol="0">
            <a:spAutoFit/>
          </a:bodyPr>
          <a:lstStyle/>
          <a:p>
            <a:r>
              <a:rPr lang="en-US" dirty="0" smtClean="0"/>
              <a:t>Pairs.  </a:t>
            </a:r>
            <a:endParaRPr lang="en-US" dirty="0"/>
          </a:p>
        </p:txBody>
      </p:sp>
      <p:sp>
        <p:nvSpPr>
          <p:cNvPr id="17" name="TextBox 16"/>
          <p:cNvSpPr txBox="1"/>
          <p:nvPr/>
        </p:nvSpPr>
        <p:spPr>
          <a:xfrm>
            <a:off x="5943600" y="4812268"/>
            <a:ext cx="2057400" cy="369332"/>
          </a:xfrm>
          <a:prstGeom prst="rect">
            <a:avLst/>
          </a:prstGeom>
          <a:noFill/>
        </p:spPr>
        <p:txBody>
          <a:bodyPr wrap="square" rtlCol="0">
            <a:spAutoFit/>
          </a:bodyPr>
          <a:lstStyle/>
          <a:p>
            <a:r>
              <a:rPr lang="en-US" dirty="0" smtClean="0"/>
              <a:t>Popular responses.  </a:t>
            </a:r>
            <a:endParaRPr lang="en-US" dirty="0"/>
          </a:p>
        </p:txBody>
      </p:sp>
      <p:cxnSp>
        <p:nvCxnSpPr>
          <p:cNvPr id="19" name="Straight Arrow Connector 18"/>
          <p:cNvCxnSpPr/>
          <p:nvPr/>
        </p:nvCxnSpPr>
        <p:spPr>
          <a:xfrm rot="5400000">
            <a:off x="1295400" y="2145268"/>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2133600" y="2373868"/>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2628900" y="5231368"/>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4076700" y="5002768"/>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953000" y="5117068"/>
            <a:ext cx="1981200" cy="369332"/>
          </a:xfrm>
          <a:prstGeom prst="rect">
            <a:avLst/>
          </a:prstGeom>
          <a:noFill/>
        </p:spPr>
        <p:txBody>
          <a:bodyPr wrap="square" rtlCol="0">
            <a:spAutoFit/>
          </a:bodyPr>
          <a:lstStyle/>
          <a:p>
            <a:r>
              <a:rPr lang="en-US" dirty="0" smtClean="0"/>
              <a:t>Specific percept</a:t>
            </a:r>
            <a:endParaRPr lang="en-US" dirty="0"/>
          </a:p>
        </p:txBody>
      </p:sp>
      <p:cxnSp>
        <p:nvCxnSpPr>
          <p:cNvPr id="28" name="Straight Arrow Connector 27"/>
          <p:cNvCxnSpPr/>
          <p:nvPr/>
        </p:nvCxnSpPr>
        <p:spPr>
          <a:xfrm rot="5400000" flipH="1" flipV="1">
            <a:off x="4762500" y="4697968"/>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5867400" y="4507468"/>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400800" y="4507468"/>
            <a:ext cx="2514600" cy="369332"/>
          </a:xfrm>
          <a:prstGeom prst="rect">
            <a:avLst/>
          </a:prstGeom>
          <a:noFill/>
        </p:spPr>
        <p:txBody>
          <a:bodyPr wrap="square" rtlCol="0">
            <a:spAutoFit/>
          </a:bodyPr>
          <a:lstStyle/>
          <a:p>
            <a:r>
              <a:rPr lang="en-US" dirty="0" smtClean="0"/>
              <a:t>“Organizational activity”</a:t>
            </a:r>
            <a:endParaRPr lang="en-US" dirty="0"/>
          </a:p>
        </p:txBody>
      </p:sp>
      <p:cxnSp>
        <p:nvCxnSpPr>
          <p:cNvPr id="32" name="Straight Arrow Connector 31"/>
          <p:cNvCxnSpPr/>
          <p:nvPr/>
        </p:nvCxnSpPr>
        <p:spPr>
          <a:xfrm rot="5400000" flipH="1" flipV="1">
            <a:off x="6249194" y="44950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90800" y="914400"/>
            <a:ext cx="5029200" cy="369332"/>
          </a:xfrm>
          <a:prstGeom prst="rect">
            <a:avLst/>
          </a:prstGeom>
          <a:noFill/>
        </p:spPr>
        <p:txBody>
          <a:bodyPr wrap="square" rtlCol="0">
            <a:spAutoFit/>
          </a:bodyPr>
          <a:lstStyle/>
          <a:p>
            <a:r>
              <a:rPr lang="en-US" dirty="0" smtClean="0"/>
              <a:t>Area on card (NB) (we will not use)</a:t>
            </a:r>
            <a:endParaRPr lang="en-US" dirty="0"/>
          </a:p>
        </p:txBody>
      </p:sp>
      <p:cxnSp>
        <p:nvCxnSpPr>
          <p:cNvPr id="22" name="Straight Arrow Connector 21"/>
          <p:cNvCxnSpPr/>
          <p:nvPr/>
        </p:nvCxnSpPr>
        <p:spPr>
          <a:xfrm rot="5400000">
            <a:off x="2134394" y="1905000"/>
            <a:ext cx="12184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31523"/>
                                        </p:tgtEl>
                                        <p:attrNameLst>
                                          <p:attrName>style.visibility</p:attrName>
                                        </p:attrNameLst>
                                      </p:cBhvr>
                                      <p:to>
                                        <p:strVal val="visible"/>
                                      </p:to>
                                    </p:set>
                                    <p:animEffect transition="in" filter="dissolve">
                                      <p:cBhvr>
                                        <p:cTn id="7" dur="500"/>
                                        <p:tgtEl>
                                          <p:spTgt spid="11315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par>
                                <p:cTn id="21" presetID="9"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ssolve">
                                      <p:cBhvr>
                                        <p:cTn id="38" dur="500"/>
                                        <p:tgtEl>
                                          <p:spTgt spid="25"/>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dissolv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dissolve">
                                      <p:cBhvr>
                                        <p:cTn id="46" dur="500"/>
                                        <p:tgtEl>
                                          <p:spTgt spid="28"/>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dissolv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dissolve">
                                      <p:cBhvr>
                                        <p:cTn id="54" dur="500"/>
                                        <p:tgtEl>
                                          <p:spTgt spid="30"/>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dissolv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dissolve">
                                      <p:cBhvr>
                                        <p:cTn id="62" dur="500"/>
                                        <p:tgtEl>
                                          <p:spTgt spid="32"/>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dissolve">
                                      <p:cBhvr>
                                        <p:cTn id="65" dur="5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dissolve">
                                      <p:cBhvr>
                                        <p:cTn id="70" dur="500"/>
                                        <p:tgtEl>
                                          <p:spTgt spid="20"/>
                                        </p:tgtEl>
                                      </p:cBhvr>
                                    </p:animEffect>
                                  </p:childTnLst>
                                </p:cTn>
                              </p:par>
                              <p:par>
                                <p:cTn id="71" presetID="9" presetClass="entr" presetSubtype="0"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dissolve">
                                      <p:cBhvr>
                                        <p:cTn id="7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26" grpId="0"/>
      <p:bldP spid="31"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41F5910A-D34E-4AC1-8EE2-38B38368C7DD}" type="datetime1">
              <a:rPr lang="en-US"/>
              <a:pPr>
                <a:defRPr/>
              </a:pPr>
              <a:t>11/4/2010</a:t>
            </a:fld>
            <a:endParaRPr lang="en-US"/>
          </a:p>
        </p:txBody>
      </p:sp>
      <p:sp>
        <p:nvSpPr>
          <p:cNvPr id="5" name="Slide Number Placeholder 5"/>
          <p:cNvSpPr>
            <a:spLocks noGrp="1"/>
          </p:cNvSpPr>
          <p:nvPr>
            <p:ph type="sldNum" sz="quarter" idx="12"/>
          </p:nvPr>
        </p:nvSpPr>
        <p:spPr/>
        <p:txBody>
          <a:bodyPr/>
          <a:lstStyle/>
          <a:p>
            <a:pPr>
              <a:defRPr/>
            </a:pPr>
            <a:fld id="{408D73DF-E4DA-4E86-BEED-7C2196DF9984}" type="slidenum">
              <a:rPr lang="en-US"/>
              <a:pPr>
                <a:defRPr/>
              </a:pPr>
              <a:t>6</a:t>
            </a:fld>
            <a:endParaRPr lang="en-US"/>
          </a:p>
        </p:txBody>
      </p:sp>
      <p:sp>
        <p:nvSpPr>
          <p:cNvPr id="29700" name="Rectangle 2"/>
          <p:cNvSpPr>
            <a:spLocks noGrp="1" noChangeArrowheads="1"/>
          </p:cNvSpPr>
          <p:nvPr>
            <p:ph type="title"/>
          </p:nvPr>
        </p:nvSpPr>
        <p:spPr>
          <a:xfrm>
            <a:off x="381000" y="304800"/>
            <a:ext cx="7010400" cy="533400"/>
          </a:xfrm>
        </p:spPr>
        <p:txBody>
          <a:bodyPr/>
          <a:lstStyle/>
          <a:p>
            <a:pPr eaLnBrk="1" hangingPunct="1"/>
            <a:r>
              <a:rPr lang="en-US" sz="3600" dirty="0" smtClean="0">
                <a:latin typeface="Times New Roman" pitchFamily="18" charset="0"/>
                <a:cs typeface="Times New Roman" pitchFamily="18" charset="0"/>
              </a:rPr>
              <a:t>So far...</a:t>
            </a:r>
          </a:p>
        </p:txBody>
      </p:sp>
      <p:sp>
        <p:nvSpPr>
          <p:cNvPr id="997379" name="Rectangle 3"/>
          <p:cNvSpPr>
            <a:spLocks noGrp="1" noChangeArrowheads="1"/>
          </p:cNvSpPr>
          <p:nvPr>
            <p:ph type="body" idx="1"/>
          </p:nvPr>
        </p:nvSpPr>
        <p:spPr>
          <a:xfrm>
            <a:off x="381000" y="1143000"/>
            <a:ext cx="7924800" cy="4953000"/>
          </a:xfrm>
        </p:spPr>
        <p:txBody>
          <a:bodyPr/>
          <a:lstStyle/>
          <a:p>
            <a:r>
              <a:rPr lang="en-US" sz="2400" dirty="0" smtClean="0">
                <a:latin typeface="Times New Roman" pitchFamily="18" charset="0"/>
                <a:cs typeface="Times New Roman" pitchFamily="18" charset="0"/>
              </a:rPr>
              <a:t>“Location” + “Developmental Quality”</a:t>
            </a:r>
          </a:p>
          <a:p>
            <a:pPr lvl="1"/>
            <a:r>
              <a:rPr lang="en-US" sz="2000" dirty="0" smtClean="0">
                <a:latin typeface="Times New Roman" pitchFamily="18" charset="0"/>
                <a:cs typeface="Times New Roman" pitchFamily="18" charset="0"/>
              </a:rPr>
              <a:t>Whole, Common Detail, Unusual Detail, Space response</a:t>
            </a:r>
          </a:p>
          <a:p>
            <a:pPr lvl="1"/>
            <a:r>
              <a:rPr lang="en-US" sz="2000" dirty="0" smtClean="0">
                <a:latin typeface="Times New Roman" pitchFamily="18" charset="0"/>
                <a:cs typeface="Times New Roman" pitchFamily="18" charset="0"/>
              </a:rPr>
              <a:t>“Developmental quality”: “degree of meaningful organization”</a:t>
            </a:r>
          </a:p>
          <a:p>
            <a:pPr lvl="2"/>
            <a:r>
              <a:rPr lang="en-US" sz="2000" dirty="0" smtClean="0">
                <a:latin typeface="Times New Roman" pitchFamily="18" charset="0"/>
                <a:cs typeface="Times New Roman" pitchFamily="18" charset="0"/>
              </a:rPr>
              <a:t>Synthesized, synthesized w/o form demand, ordinary, vague</a:t>
            </a:r>
          </a:p>
          <a:p>
            <a:r>
              <a:rPr lang="en-US" sz="2400" dirty="0" smtClean="0">
                <a:latin typeface="Times New Roman" pitchFamily="18" charset="0"/>
                <a:cs typeface="Times New Roman" pitchFamily="18" charset="0"/>
              </a:rPr>
              <a:t>“Determinants”: “features or aspects responded to”, including</a:t>
            </a:r>
          </a:p>
          <a:p>
            <a:pPr lvl="1"/>
            <a:r>
              <a:rPr lang="en-US" sz="2000" dirty="0" smtClean="0">
                <a:latin typeface="Times New Roman" pitchFamily="18" charset="0"/>
                <a:cs typeface="Times New Roman" pitchFamily="18" charset="0"/>
              </a:rPr>
              <a:t>Form, Movement, Color, Shading</a:t>
            </a:r>
          </a:p>
          <a:p>
            <a:pPr lvl="1"/>
            <a:r>
              <a:rPr lang="en-US" sz="2000" dirty="0" smtClean="0">
                <a:latin typeface="Times New Roman" pitchFamily="18" charset="0"/>
                <a:cs typeface="Times New Roman" pitchFamily="18" charset="0"/>
              </a:rPr>
              <a:t>Pairs: identical figures (2) or reflected forms (Fr) </a:t>
            </a:r>
          </a:p>
          <a:p>
            <a:r>
              <a:rPr lang="en-US" sz="2400" dirty="0" smtClean="0">
                <a:latin typeface="Times New Roman" pitchFamily="18" charset="0"/>
                <a:cs typeface="Times New Roman" pitchFamily="18" charset="0"/>
              </a:rPr>
              <a:t>Form Quality: “How accurately percept relates to form” </a:t>
            </a:r>
          </a:p>
          <a:p>
            <a:pPr lvl="1"/>
            <a:r>
              <a:rPr lang="en-US" sz="2000" dirty="0" smtClean="0">
                <a:latin typeface="Times New Roman" pitchFamily="18" charset="0"/>
                <a:cs typeface="Times New Roman" pitchFamily="18" charset="0"/>
              </a:rPr>
              <a:t>Superior , Ordinary, Unusual, Minus/distorted </a:t>
            </a:r>
          </a:p>
          <a:p>
            <a:pPr lvl="1"/>
            <a:endParaRPr lang="en-US" sz="2200" dirty="0" smtClean="0">
              <a:latin typeface="Times New Roman" pitchFamily="18" charset="0"/>
              <a:cs typeface="Times New Roman" pitchFamily="18" charset="0"/>
            </a:endParaRPr>
          </a:p>
          <a:p>
            <a:pPr eaLnBrk="1" hangingPunct="1"/>
            <a:endParaRPr lang="en-US" sz="2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7379">
                                            <p:txEl>
                                              <p:pRg st="0" end="0"/>
                                            </p:txEl>
                                          </p:spTgt>
                                        </p:tgtEl>
                                        <p:attrNameLst>
                                          <p:attrName>style.visibility</p:attrName>
                                        </p:attrNameLst>
                                      </p:cBhvr>
                                      <p:to>
                                        <p:strVal val="visible"/>
                                      </p:to>
                                    </p:set>
                                    <p:animEffect transition="in" filter="dissolve">
                                      <p:cBhvr>
                                        <p:cTn id="7" dur="500"/>
                                        <p:tgtEl>
                                          <p:spTgt spid="997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7379">
                                            <p:txEl>
                                              <p:pRg st="1" end="1"/>
                                            </p:txEl>
                                          </p:spTgt>
                                        </p:tgtEl>
                                        <p:attrNameLst>
                                          <p:attrName>style.visibility</p:attrName>
                                        </p:attrNameLst>
                                      </p:cBhvr>
                                      <p:to>
                                        <p:strVal val="visible"/>
                                      </p:to>
                                    </p:set>
                                    <p:animEffect transition="in" filter="dissolve">
                                      <p:cBhvr>
                                        <p:cTn id="12" dur="500"/>
                                        <p:tgtEl>
                                          <p:spTgt spid="997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97379">
                                            <p:txEl>
                                              <p:pRg st="2" end="2"/>
                                            </p:txEl>
                                          </p:spTgt>
                                        </p:tgtEl>
                                        <p:attrNameLst>
                                          <p:attrName>style.visibility</p:attrName>
                                        </p:attrNameLst>
                                      </p:cBhvr>
                                      <p:to>
                                        <p:strVal val="visible"/>
                                      </p:to>
                                    </p:set>
                                    <p:animEffect transition="in" filter="dissolve">
                                      <p:cBhvr>
                                        <p:cTn id="17" dur="500"/>
                                        <p:tgtEl>
                                          <p:spTgt spid="9973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97379">
                                            <p:txEl>
                                              <p:pRg st="3" end="3"/>
                                            </p:txEl>
                                          </p:spTgt>
                                        </p:tgtEl>
                                        <p:attrNameLst>
                                          <p:attrName>style.visibility</p:attrName>
                                        </p:attrNameLst>
                                      </p:cBhvr>
                                      <p:to>
                                        <p:strVal val="visible"/>
                                      </p:to>
                                    </p:set>
                                    <p:animEffect transition="in" filter="dissolve">
                                      <p:cBhvr>
                                        <p:cTn id="22" dur="500"/>
                                        <p:tgtEl>
                                          <p:spTgt spid="9973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97379">
                                            <p:txEl>
                                              <p:pRg st="4" end="4"/>
                                            </p:txEl>
                                          </p:spTgt>
                                        </p:tgtEl>
                                        <p:attrNameLst>
                                          <p:attrName>style.visibility</p:attrName>
                                        </p:attrNameLst>
                                      </p:cBhvr>
                                      <p:to>
                                        <p:strVal val="visible"/>
                                      </p:to>
                                    </p:set>
                                    <p:animEffect transition="in" filter="dissolve">
                                      <p:cBhvr>
                                        <p:cTn id="27" dur="500"/>
                                        <p:tgtEl>
                                          <p:spTgt spid="9973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97379">
                                            <p:txEl>
                                              <p:pRg st="5" end="5"/>
                                            </p:txEl>
                                          </p:spTgt>
                                        </p:tgtEl>
                                        <p:attrNameLst>
                                          <p:attrName>style.visibility</p:attrName>
                                        </p:attrNameLst>
                                      </p:cBhvr>
                                      <p:to>
                                        <p:strVal val="visible"/>
                                      </p:to>
                                    </p:set>
                                    <p:animEffect transition="in" filter="dissolve">
                                      <p:cBhvr>
                                        <p:cTn id="32" dur="500"/>
                                        <p:tgtEl>
                                          <p:spTgt spid="9973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97379">
                                            <p:txEl>
                                              <p:pRg st="6" end="6"/>
                                            </p:txEl>
                                          </p:spTgt>
                                        </p:tgtEl>
                                        <p:attrNameLst>
                                          <p:attrName>style.visibility</p:attrName>
                                        </p:attrNameLst>
                                      </p:cBhvr>
                                      <p:to>
                                        <p:strVal val="visible"/>
                                      </p:to>
                                    </p:set>
                                    <p:animEffect transition="in" filter="dissolve">
                                      <p:cBhvr>
                                        <p:cTn id="37" dur="500"/>
                                        <p:tgtEl>
                                          <p:spTgt spid="9973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97379">
                                            <p:txEl>
                                              <p:pRg st="7" end="7"/>
                                            </p:txEl>
                                          </p:spTgt>
                                        </p:tgtEl>
                                        <p:attrNameLst>
                                          <p:attrName>style.visibility</p:attrName>
                                        </p:attrNameLst>
                                      </p:cBhvr>
                                      <p:to>
                                        <p:strVal val="visible"/>
                                      </p:to>
                                    </p:set>
                                    <p:animEffect transition="in" filter="dissolve">
                                      <p:cBhvr>
                                        <p:cTn id="42" dur="500"/>
                                        <p:tgtEl>
                                          <p:spTgt spid="99737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97379">
                                            <p:txEl>
                                              <p:pRg st="8" end="8"/>
                                            </p:txEl>
                                          </p:spTgt>
                                        </p:tgtEl>
                                        <p:attrNameLst>
                                          <p:attrName>style.visibility</p:attrName>
                                        </p:attrNameLst>
                                      </p:cBhvr>
                                      <p:to>
                                        <p:strVal val="visible"/>
                                      </p:to>
                                    </p:set>
                                    <p:animEffect transition="in" filter="dissolve">
                                      <p:cBhvr>
                                        <p:cTn id="47" dur="500"/>
                                        <p:tgtEl>
                                          <p:spTgt spid="9973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379" grpId="0" build="p" bldLvl="5"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fld id="{2B130994-8627-4088-A7A5-3B5072DC2E10}" type="datetime1">
              <a:rPr lang="en-US"/>
              <a:pPr>
                <a:defRPr/>
              </a:pPr>
              <a:t>11/4/2010</a:t>
            </a:fld>
            <a:endParaRPr lang="en-US"/>
          </a:p>
        </p:txBody>
      </p:sp>
      <p:sp>
        <p:nvSpPr>
          <p:cNvPr id="7" name="Slide Number Placeholder 5"/>
          <p:cNvSpPr>
            <a:spLocks noGrp="1"/>
          </p:cNvSpPr>
          <p:nvPr>
            <p:ph type="sldNum" sz="quarter" idx="12"/>
          </p:nvPr>
        </p:nvSpPr>
        <p:spPr/>
        <p:txBody>
          <a:bodyPr/>
          <a:lstStyle/>
          <a:p>
            <a:pPr>
              <a:defRPr/>
            </a:pPr>
            <a:fld id="{D47F3C9B-A7C6-42B1-9539-D1ABC0B83128}" type="slidenum">
              <a:rPr lang="en-US"/>
              <a:pPr>
                <a:defRPr/>
              </a:pPr>
              <a:t>7</a:t>
            </a:fld>
            <a:endParaRPr lang="en-US"/>
          </a:p>
        </p:txBody>
      </p:sp>
      <p:sp>
        <p:nvSpPr>
          <p:cNvPr id="37892" name="Rectangle 2"/>
          <p:cNvSpPr>
            <a:spLocks noGrp="1" noChangeArrowheads="1"/>
          </p:cNvSpPr>
          <p:nvPr>
            <p:ph type="title"/>
          </p:nvPr>
        </p:nvSpPr>
        <p:spPr>
          <a:xfrm>
            <a:off x="304800" y="304800"/>
            <a:ext cx="7010400" cy="533400"/>
          </a:xfrm>
        </p:spPr>
        <p:txBody>
          <a:bodyPr/>
          <a:lstStyle/>
          <a:p>
            <a:pPr eaLnBrk="1" hangingPunct="1"/>
            <a:r>
              <a:rPr lang="en-US" sz="4000" smtClean="0">
                <a:latin typeface="Times New Roman" pitchFamily="18" charset="0"/>
                <a:cs typeface="Times New Roman" pitchFamily="18" charset="0"/>
              </a:rPr>
              <a:t>Content Codes</a:t>
            </a:r>
          </a:p>
        </p:txBody>
      </p:sp>
      <p:sp>
        <p:nvSpPr>
          <p:cNvPr id="1003523" name="Rectangle 3"/>
          <p:cNvSpPr>
            <a:spLocks noGrp="1" noChangeArrowheads="1"/>
          </p:cNvSpPr>
          <p:nvPr>
            <p:ph type="body" idx="1"/>
          </p:nvPr>
        </p:nvSpPr>
        <p:spPr>
          <a:xfrm>
            <a:off x="304800" y="990600"/>
            <a:ext cx="6934200" cy="4419600"/>
          </a:xfrm>
        </p:spPr>
        <p:txBody>
          <a:bodyPr/>
          <a:lstStyle/>
          <a:p>
            <a:pPr eaLnBrk="1" hangingPunct="1">
              <a:lnSpc>
                <a:spcPct val="90000"/>
              </a:lnSpc>
            </a:pPr>
            <a:r>
              <a:rPr lang="en-US" sz="2400" dirty="0" smtClean="0">
                <a:latin typeface="Times New Roman" pitchFamily="18" charset="0"/>
                <a:cs typeface="Times New Roman" pitchFamily="18" charset="0"/>
              </a:rPr>
              <a:t>“Type and quantity of specific percepts in the responses” (see Table 9-5)</a:t>
            </a:r>
          </a:p>
          <a:p>
            <a:pPr lvl="1" eaLnBrk="1" hangingPunct="1">
              <a:lnSpc>
                <a:spcPct val="90000"/>
              </a:lnSpc>
            </a:pPr>
            <a:r>
              <a:rPr lang="en-US" sz="2400" dirty="0" smtClean="0">
                <a:latin typeface="Times New Roman" pitchFamily="18" charset="0"/>
                <a:cs typeface="Times New Roman" pitchFamily="18" charset="0"/>
              </a:rPr>
              <a:t>Whole human, H or (H)</a:t>
            </a:r>
          </a:p>
          <a:p>
            <a:pPr lvl="1" eaLnBrk="1" hangingPunct="1">
              <a:lnSpc>
                <a:spcPct val="90000"/>
              </a:lnSpc>
            </a:pPr>
            <a:r>
              <a:rPr lang="en-US" sz="2400" dirty="0" smtClean="0">
                <a:latin typeface="Times New Roman" pitchFamily="18" charset="0"/>
                <a:cs typeface="Times New Roman" pitchFamily="18" charset="0"/>
              </a:rPr>
              <a:t>Human detail, </a:t>
            </a:r>
            <a:r>
              <a:rPr lang="en-US" sz="2400" dirty="0" err="1" smtClean="0">
                <a:latin typeface="Times New Roman" pitchFamily="18" charset="0"/>
                <a:cs typeface="Times New Roman" pitchFamily="18" charset="0"/>
              </a:rPr>
              <a:t>Hd</a:t>
            </a:r>
            <a:r>
              <a:rPr lang="en-US" sz="2400" dirty="0" smtClean="0">
                <a:latin typeface="Times New Roman" pitchFamily="18" charset="0"/>
                <a:cs typeface="Times New Roman" pitchFamily="18" charset="0"/>
              </a:rPr>
              <a:t> or (</a:t>
            </a:r>
            <a:r>
              <a:rPr lang="en-US" sz="2400" dirty="0" err="1" smtClean="0">
                <a:latin typeface="Times New Roman" pitchFamily="18" charset="0"/>
                <a:cs typeface="Times New Roman" pitchFamily="18" charset="0"/>
              </a:rPr>
              <a:t>Hd</a:t>
            </a:r>
            <a:r>
              <a:rPr lang="en-US" sz="2400" dirty="0" smtClean="0">
                <a:latin typeface="Times New Roman" pitchFamily="18" charset="0"/>
                <a:cs typeface="Times New Roman" pitchFamily="18" charset="0"/>
              </a:rPr>
              <a:t>)</a:t>
            </a:r>
          </a:p>
          <a:p>
            <a:pPr lvl="1" eaLnBrk="1" hangingPunct="1">
              <a:lnSpc>
                <a:spcPct val="90000"/>
              </a:lnSpc>
            </a:pPr>
            <a:r>
              <a:rPr lang="en-US" sz="2400" dirty="0" smtClean="0">
                <a:latin typeface="Times New Roman" pitchFamily="18" charset="0"/>
                <a:cs typeface="Times New Roman" pitchFamily="18" charset="0"/>
              </a:rPr>
              <a:t>Human experience</a:t>
            </a:r>
          </a:p>
          <a:p>
            <a:pPr lvl="1" eaLnBrk="1" hangingPunct="1">
              <a:lnSpc>
                <a:spcPct val="90000"/>
              </a:lnSpc>
            </a:pPr>
            <a:r>
              <a:rPr lang="en-US" sz="2400" dirty="0" smtClean="0">
                <a:latin typeface="Times New Roman" pitchFamily="18" charset="0"/>
                <a:cs typeface="Times New Roman" pitchFamily="18" charset="0"/>
              </a:rPr>
              <a:t>Whole animal</a:t>
            </a:r>
          </a:p>
          <a:p>
            <a:pPr lvl="1" eaLnBrk="1" hangingPunct="1">
              <a:lnSpc>
                <a:spcPct val="90000"/>
              </a:lnSpc>
            </a:pPr>
            <a:r>
              <a:rPr lang="en-US" sz="2400" dirty="0" smtClean="0">
                <a:latin typeface="Times New Roman" pitchFamily="18" charset="0"/>
                <a:cs typeface="Times New Roman" pitchFamily="18" charset="0"/>
              </a:rPr>
              <a:t>Animal detail</a:t>
            </a:r>
          </a:p>
          <a:p>
            <a:pPr lvl="1" eaLnBrk="1" hangingPunct="1">
              <a:lnSpc>
                <a:spcPct val="90000"/>
              </a:lnSpc>
            </a:pPr>
            <a:r>
              <a:rPr lang="en-US" sz="2400" dirty="0" smtClean="0">
                <a:latin typeface="Times New Roman" pitchFamily="18" charset="0"/>
                <a:cs typeface="Times New Roman" pitchFamily="18" charset="0"/>
              </a:rPr>
              <a:t>Anatomy</a:t>
            </a:r>
          </a:p>
          <a:p>
            <a:pPr lvl="1" eaLnBrk="1" hangingPunct="1">
              <a:lnSpc>
                <a:spcPct val="90000"/>
              </a:lnSpc>
            </a:pPr>
            <a:r>
              <a:rPr lang="en-US" sz="2400" dirty="0" smtClean="0">
                <a:latin typeface="Times New Roman" pitchFamily="18" charset="0"/>
                <a:cs typeface="Times New Roman" pitchFamily="18" charset="0"/>
              </a:rPr>
              <a:t>And others</a:t>
            </a:r>
          </a:p>
        </p:txBody>
      </p:sp>
      <p:pic>
        <p:nvPicPr>
          <p:cNvPr id="1003524" name="Picture 4"/>
          <p:cNvPicPr>
            <a:picLocks noChangeAspect="1" noChangeArrowheads="1"/>
          </p:cNvPicPr>
          <p:nvPr/>
        </p:nvPicPr>
        <p:blipFill>
          <a:blip r:embed="rId3" cstate="print"/>
          <a:srcRect/>
          <a:stretch>
            <a:fillRect/>
          </a:stretch>
        </p:blipFill>
        <p:spPr bwMode="auto">
          <a:xfrm>
            <a:off x="3700463" y="3124200"/>
            <a:ext cx="5443537" cy="3429000"/>
          </a:xfrm>
          <a:prstGeom prst="rect">
            <a:avLst/>
          </a:prstGeom>
          <a:noFill/>
          <a:ln w="9525">
            <a:noFill/>
            <a:miter lim="800000"/>
            <a:headEnd/>
            <a:tailEnd/>
          </a:ln>
        </p:spPr>
      </p:pic>
      <p:sp>
        <p:nvSpPr>
          <p:cNvPr id="37895" name="Text Box 5"/>
          <p:cNvSpPr txBox="1">
            <a:spLocks noChangeArrowheads="1"/>
          </p:cNvSpPr>
          <p:nvPr/>
        </p:nvSpPr>
        <p:spPr bwMode="auto">
          <a:xfrm>
            <a:off x="1600200" y="5715000"/>
            <a:ext cx="1441450" cy="366713"/>
          </a:xfrm>
          <a:prstGeom prst="rect">
            <a:avLst/>
          </a:prstGeom>
          <a:noFill/>
          <a:ln w="9525">
            <a:noFill/>
            <a:miter lim="800000"/>
            <a:headEnd/>
            <a:tailEnd/>
          </a:ln>
        </p:spPr>
        <p:txBody>
          <a:bodyPr wrap="none">
            <a:spAutoFit/>
          </a:bodyPr>
          <a:lstStyle/>
          <a:p>
            <a:r>
              <a:rPr lang="en-US" dirty="0"/>
              <a:t>(continues…)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03524"/>
                                        </p:tgtEl>
                                        <p:attrNameLst>
                                          <p:attrName>style.visibility</p:attrName>
                                        </p:attrNameLst>
                                      </p:cBhvr>
                                      <p:to>
                                        <p:strVal val="visible"/>
                                      </p:to>
                                    </p:set>
                                    <p:animEffect transition="in" filter="dissolve">
                                      <p:cBhvr>
                                        <p:cTn id="7" dur="500"/>
                                        <p:tgtEl>
                                          <p:spTgt spid="10035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03523">
                                            <p:txEl>
                                              <p:pRg st="0" end="0"/>
                                            </p:txEl>
                                          </p:spTgt>
                                        </p:tgtEl>
                                        <p:attrNameLst>
                                          <p:attrName>style.visibility</p:attrName>
                                        </p:attrNameLst>
                                      </p:cBhvr>
                                      <p:to>
                                        <p:strVal val="visible"/>
                                      </p:to>
                                    </p:set>
                                    <p:animEffect transition="in" filter="dissolve">
                                      <p:cBhvr>
                                        <p:cTn id="12" dur="500"/>
                                        <p:tgtEl>
                                          <p:spTgt spid="10035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03523">
                                            <p:txEl>
                                              <p:pRg st="1" end="1"/>
                                            </p:txEl>
                                          </p:spTgt>
                                        </p:tgtEl>
                                        <p:attrNameLst>
                                          <p:attrName>style.visibility</p:attrName>
                                        </p:attrNameLst>
                                      </p:cBhvr>
                                      <p:to>
                                        <p:strVal val="visible"/>
                                      </p:to>
                                    </p:set>
                                    <p:animEffect transition="in" filter="dissolve">
                                      <p:cBhvr>
                                        <p:cTn id="17" dur="500"/>
                                        <p:tgtEl>
                                          <p:spTgt spid="10035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03523">
                                            <p:txEl>
                                              <p:pRg st="2" end="2"/>
                                            </p:txEl>
                                          </p:spTgt>
                                        </p:tgtEl>
                                        <p:attrNameLst>
                                          <p:attrName>style.visibility</p:attrName>
                                        </p:attrNameLst>
                                      </p:cBhvr>
                                      <p:to>
                                        <p:strVal val="visible"/>
                                      </p:to>
                                    </p:set>
                                    <p:animEffect transition="in" filter="dissolve">
                                      <p:cBhvr>
                                        <p:cTn id="22" dur="500"/>
                                        <p:tgtEl>
                                          <p:spTgt spid="10035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03523">
                                            <p:txEl>
                                              <p:pRg st="3" end="3"/>
                                            </p:txEl>
                                          </p:spTgt>
                                        </p:tgtEl>
                                        <p:attrNameLst>
                                          <p:attrName>style.visibility</p:attrName>
                                        </p:attrNameLst>
                                      </p:cBhvr>
                                      <p:to>
                                        <p:strVal val="visible"/>
                                      </p:to>
                                    </p:set>
                                    <p:animEffect transition="in" filter="dissolve">
                                      <p:cBhvr>
                                        <p:cTn id="27" dur="500"/>
                                        <p:tgtEl>
                                          <p:spTgt spid="10035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03523">
                                            <p:txEl>
                                              <p:pRg st="4" end="4"/>
                                            </p:txEl>
                                          </p:spTgt>
                                        </p:tgtEl>
                                        <p:attrNameLst>
                                          <p:attrName>style.visibility</p:attrName>
                                        </p:attrNameLst>
                                      </p:cBhvr>
                                      <p:to>
                                        <p:strVal val="visible"/>
                                      </p:to>
                                    </p:set>
                                    <p:animEffect transition="in" filter="dissolve">
                                      <p:cBhvr>
                                        <p:cTn id="32" dur="500"/>
                                        <p:tgtEl>
                                          <p:spTgt spid="10035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03523">
                                            <p:txEl>
                                              <p:pRg st="5" end="5"/>
                                            </p:txEl>
                                          </p:spTgt>
                                        </p:tgtEl>
                                        <p:attrNameLst>
                                          <p:attrName>style.visibility</p:attrName>
                                        </p:attrNameLst>
                                      </p:cBhvr>
                                      <p:to>
                                        <p:strVal val="visible"/>
                                      </p:to>
                                    </p:set>
                                    <p:animEffect transition="in" filter="dissolve">
                                      <p:cBhvr>
                                        <p:cTn id="37" dur="500"/>
                                        <p:tgtEl>
                                          <p:spTgt spid="100352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03523">
                                            <p:txEl>
                                              <p:pRg st="6" end="6"/>
                                            </p:txEl>
                                          </p:spTgt>
                                        </p:tgtEl>
                                        <p:attrNameLst>
                                          <p:attrName>style.visibility</p:attrName>
                                        </p:attrNameLst>
                                      </p:cBhvr>
                                      <p:to>
                                        <p:strVal val="visible"/>
                                      </p:to>
                                    </p:set>
                                    <p:animEffect transition="in" filter="dissolve">
                                      <p:cBhvr>
                                        <p:cTn id="42" dur="500"/>
                                        <p:tgtEl>
                                          <p:spTgt spid="100352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03523">
                                            <p:txEl>
                                              <p:pRg st="7" end="7"/>
                                            </p:txEl>
                                          </p:spTgt>
                                        </p:tgtEl>
                                        <p:attrNameLst>
                                          <p:attrName>style.visibility</p:attrName>
                                        </p:attrNameLst>
                                      </p:cBhvr>
                                      <p:to>
                                        <p:strVal val="visible"/>
                                      </p:to>
                                    </p:set>
                                    <p:animEffect transition="in" filter="dissolve">
                                      <p:cBhvr>
                                        <p:cTn id="47" dur="500"/>
                                        <p:tgtEl>
                                          <p:spTgt spid="10035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23" grpId="0" build="p" bldLvl="5"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DBD1BD8F-8073-4B1F-9F8B-573830278601}" type="datetime1">
              <a:rPr lang="en-US"/>
              <a:pPr>
                <a:defRPr/>
              </a:pPr>
              <a:t>11/4/2010</a:t>
            </a:fld>
            <a:endParaRPr lang="en-US"/>
          </a:p>
        </p:txBody>
      </p:sp>
      <p:sp>
        <p:nvSpPr>
          <p:cNvPr id="6" name="Slide Number Placeholder 5"/>
          <p:cNvSpPr>
            <a:spLocks noGrp="1"/>
          </p:cNvSpPr>
          <p:nvPr>
            <p:ph type="sldNum" sz="quarter" idx="12"/>
          </p:nvPr>
        </p:nvSpPr>
        <p:spPr/>
        <p:txBody>
          <a:bodyPr/>
          <a:lstStyle/>
          <a:p>
            <a:pPr>
              <a:defRPr/>
            </a:pPr>
            <a:fld id="{8B04D3D6-1694-488D-8A67-232AF61EB56B}" type="slidenum">
              <a:rPr lang="en-US"/>
              <a:pPr>
                <a:defRPr/>
              </a:pPr>
              <a:t>8</a:t>
            </a:fld>
            <a:endParaRPr lang="en-US"/>
          </a:p>
        </p:txBody>
      </p:sp>
      <p:sp>
        <p:nvSpPr>
          <p:cNvPr id="38916" name="Rectangle 2"/>
          <p:cNvSpPr>
            <a:spLocks noGrp="1" noChangeArrowheads="1"/>
          </p:cNvSpPr>
          <p:nvPr>
            <p:ph type="title"/>
          </p:nvPr>
        </p:nvSpPr>
        <p:spPr>
          <a:xfrm>
            <a:off x="228600" y="381000"/>
            <a:ext cx="7010400" cy="533400"/>
          </a:xfrm>
        </p:spPr>
        <p:txBody>
          <a:bodyPr/>
          <a:lstStyle/>
          <a:p>
            <a:pPr eaLnBrk="1" hangingPunct="1"/>
            <a:r>
              <a:rPr lang="en-US" sz="3600" smtClean="0">
                <a:latin typeface="Times New Roman" pitchFamily="18" charset="0"/>
                <a:cs typeface="Times New Roman" pitchFamily="18" charset="0"/>
              </a:rPr>
              <a:t>Popular responses (see Table 9.6)</a:t>
            </a:r>
          </a:p>
        </p:txBody>
      </p:sp>
      <p:sp>
        <p:nvSpPr>
          <p:cNvPr id="1005571" name="Rectangle 3"/>
          <p:cNvSpPr>
            <a:spLocks noGrp="1" noChangeArrowheads="1"/>
          </p:cNvSpPr>
          <p:nvPr>
            <p:ph type="body" idx="1"/>
          </p:nvPr>
        </p:nvSpPr>
        <p:spPr>
          <a:xfrm>
            <a:off x="304800" y="1066800"/>
            <a:ext cx="8001000" cy="1828800"/>
          </a:xfrm>
        </p:spPr>
        <p:txBody>
          <a:bodyPr/>
          <a:lstStyle/>
          <a:p>
            <a:pPr eaLnBrk="1" hangingPunct="1"/>
            <a:r>
              <a:rPr lang="en-US" smtClean="0">
                <a:latin typeface="Times New Roman" pitchFamily="18" charset="0"/>
                <a:cs typeface="Times New Roman" pitchFamily="18" charset="0"/>
              </a:rPr>
              <a:t>Responses that are commonly given to each card</a:t>
            </a:r>
          </a:p>
          <a:p>
            <a:pPr lvl="1" eaLnBrk="1" hangingPunct="1"/>
            <a:r>
              <a:rPr lang="en-US" smtClean="0">
                <a:latin typeface="Times New Roman" pitchFamily="18" charset="0"/>
                <a:cs typeface="Times New Roman" pitchFamily="18" charset="0"/>
              </a:rPr>
              <a:t>EG: Card I: W, “Bat”, “Butterfly”</a:t>
            </a:r>
          </a:p>
        </p:txBody>
      </p:sp>
      <p:pic>
        <p:nvPicPr>
          <p:cNvPr id="1005572" name="Picture 4"/>
          <p:cNvPicPr>
            <a:picLocks noChangeAspect="1" noChangeArrowheads="1"/>
          </p:cNvPicPr>
          <p:nvPr/>
        </p:nvPicPr>
        <p:blipFill>
          <a:blip r:embed="rId3" cstate="print"/>
          <a:srcRect l="-11121" t="15913" b="-12012"/>
          <a:stretch>
            <a:fillRect/>
          </a:stretch>
        </p:blipFill>
        <p:spPr bwMode="auto">
          <a:xfrm>
            <a:off x="609600" y="2514600"/>
            <a:ext cx="7613650" cy="4572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5571">
                                            <p:txEl>
                                              <p:pRg st="0" end="0"/>
                                            </p:txEl>
                                          </p:spTgt>
                                        </p:tgtEl>
                                        <p:attrNameLst>
                                          <p:attrName>style.visibility</p:attrName>
                                        </p:attrNameLst>
                                      </p:cBhvr>
                                      <p:to>
                                        <p:strVal val="visible"/>
                                      </p:to>
                                    </p:set>
                                    <p:animEffect transition="in" filter="dissolve">
                                      <p:cBhvr>
                                        <p:cTn id="7" dur="500"/>
                                        <p:tgtEl>
                                          <p:spTgt spid="1005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05571">
                                            <p:txEl>
                                              <p:pRg st="1" end="1"/>
                                            </p:txEl>
                                          </p:spTgt>
                                        </p:tgtEl>
                                        <p:attrNameLst>
                                          <p:attrName>style.visibility</p:attrName>
                                        </p:attrNameLst>
                                      </p:cBhvr>
                                      <p:to>
                                        <p:strVal val="visible"/>
                                      </p:to>
                                    </p:set>
                                    <p:animEffect transition="in" filter="dissolve">
                                      <p:cBhvr>
                                        <p:cTn id="12" dur="500"/>
                                        <p:tgtEl>
                                          <p:spTgt spid="10055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05572"/>
                                        </p:tgtEl>
                                        <p:attrNameLst>
                                          <p:attrName>style.visibility</p:attrName>
                                        </p:attrNameLst>
                                      </p:cBhvr>
                                      <p:to>
                                        <p:strVal val="visible"/>
                                      </p:to>
                                    </p:set>
                                    <p:animEffect transition="in" filter="dissolve">
                                      <p:cBhvr>
                                        <p:cTn id="17" dur="500"/>
                                        <p:tgtEl>
                                          <p:spTgt spid="1005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1" grpId="0" build="p" bldLvl="5"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F8439AA-ABE9-4925-ACE3-1AA0D4E080B1}" type="datetime1">
              <a:rPr lang="en-US"/>
              <a:pPr>
                <a:defRPr/>
              </a:pPr>
              <a:t>11/4/2010</a:t>
            </a:fld>
            <a:endParaRPr lang="en-US"/>
          </a:p>
        </p:txBody>
      </p:sp>
      <p:sp>
        <p:nvSpPr>
          <p:cNvPr id="5" name="Slide Number Placeholder 5"/>
          <p:cNvSpPr>
            <a:spLocks noGrp="1"/>
          </p:cNvSpPr>
          <p:nvPr>
            <p:ph type="sldNum" sz="quarter" idx="12"/>
          </p:nvPr>
        </p:nvSpPr>
        <p:spPr/>
        <p:txBody>
          <a:bodyPr/>
          <a:lstStyle/>
          <a:p>
            <a:pPr>
              <a:defRPr/>
            </a:pPr>
            <a:fld id="{9B5C1691-6085-491F-9AC4-5895D3BD29D4}" type="slidenum">
              <a:rPr lang="en-US"/>
              <a:pPr>
                <a:defRPr/>
              </a:pPr>
              <a:t>9</a:t>
            </a:fld>
            <a:endParaRPr lang="en-US"/>
          </a:p>
        </p:txBody>
      </p:sp>
      <p:sp>
        <p:nvSpPr>
          <p:cNvPr id="16388" name="Rectangle 2"/>
          <p:cNvSpPr>
            <a:spLocks noGrp="1" noChangeArrowheads="1"/>
          </p:cNvSpPr>
          <p:nvPr>
            <p:ph type="title"/>
          </p:nvPr>
        </p:nvSpPr>
        <p:spPr/>
        <p:txBody>
          <a:bodyPr/>
          <a:lstStyle/>
          <a:p>
            <a:pPr eaLnBrk="1" hangingPunct="1"/>
            <a:r>
              <a:rPr lang="en-US" sz="3200" dirty="0" smtClean="0">
                <a:latin typeface="Times New Roman" pitchFamily="18" charset="0"/>
                <a:cs typeface="Times New Roman" pitchFamily="18" charset="0"/>
              </a:rPr>
              <a:t>“Organizational Activity”</a:t>
            </a:r>
          </a:p>
        </p:txBody>
      </p:sp>
      <p:sp>
        <p:nvSpPr>
          <p:cNvPr id="1126403" name="Rectangle 3"/>
          <p:cNvSpPr>
            <a:spLocks noGrp="1" noChangeArrowheads="1"/>
          </p:cNvSpPr>
          <p:nvPr>
            <p:ph type="body" idx="1"/>
          </p:nvPr>
        </p:nvSpPr>
        <p:spPr>
          <a:xfrm>
            <a:off x="457200" y="1447800"/>
            <a:ext cx="7772400" cy="4648200"/>
          </a:xfrm>
        </p:spPr>
        <p:txBody>
          <a:bodyPr/>
          <a:lstStyle/>
          <a:p>
            <a:pPr eaLnBrk="1" hangingPunct="1"/>
            <a:r>
              <a:rPr lang="en-US" smtClean="0">
                <a:latin typeface="Times New Roman" pitchFamily="18" charset="0"/>
                <a:cs typeface="Times New Roman" pitchFamily="18" charset="0"/>
              </a:rPr>
              <a:t>“[T]he degree of organization required to integrate the form described in the response.”</a:t>
            </a:r>
          </a:p>
          <a:p>
            <a:pPr lvl="1" eaLnBrk="1" hangingPunct="1"/>
            <a:r>
              <a:rPr lang="en-US" smtClean="0">
                <a:latin typeface="Times New Roman" pitchFamily="18" charset="0"/>
                <a:cs typeface="Times New Roman" pitchFamily="18" charset="0"/>
              </a:rPr>
              <a:t>“A Z score is assigned to any response that includes form and meets at least one of the following criteria:”</a:t>
            </a:r>
          </a:p>
          <a:p>
            <a:pPr lvl="2" eaLnBrk="1" hangingPunct="1"/>
            <a:r>
              <a:rPr lang="en-US" smtClean="0">
                <a:latin typeface="Times New Roman" pitchFamily="18" charset="0"/>
                <a:cs typeface="Times New Roman" pitchFamily="18" charset="0"/>
              </a:rPr>
              <a:t>ZW	W (whole) response with developmental qualilty of + or v/+</a:t>
            </a:r>
          </a:p>
          <a:p>
            <a:pPr lvl="2" eaLnBrk="1" hangingPunct="1"/>
            <a:r>
              <a:rPr lang="en-US" smtClean="0">
                <a:latin typeface="Times New Roman" pitchFamily="18" charset="0"/>
                <a:cs typeface="Times New Roman" pitchFamily="18" charset="0"/>
              </a:rPr>
              <a:t>ZA    2 or more adjacent objects in relation</a:t>
            </a:r>
          </a:p>
          <a:p>
            <a:pPr lvl="2" eaLnBrk="1" hangingPunct="1"/>
            <a:r>
              <a:rPr lang="en-US" smtClean="0">
                <a:latin typeface="Times New Roman" pitchFamily="18" charset="0"/>
                <a:cs typeface="Times New Roman" pitchFamily="18" charset="0"/>
              </a:rPr>
              <a:t>ZD    2 or more distant objects in relation</a:t>
            </a:r>
          </a:p>
          <a:p>
            <a:pPr lvl="2" eaLnBrk="1" hangingPunct="1"/>
            <a:r>
              <a:rPr lang="en-US" smtClean="0">
                <a:latin typeface="Times New Roman" pitchFamily="18" charset="0"/>
                <a:cs typeface="Times New Roman" pitchFamily="18" charset="0"/>
              </a:rPr>
              <a:t>ZS    White space is integrated with other areas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403">
                                            <p:txEl>
                                              <p:pRg st="0" end="0"/>
                                            </p:txEl>
                                          </p:spTgt>
                                        </p:tgtEl>
                                        <p:attrNameLst>
                                          <p:attrName>style.visibility</p:attrName>
                                        </p:attrNameLst>
                                      </p:cBhvr>
                                      <p:to>
                                        <p:strVal val="visible"/>
                                      </p:to>
                                    </p:set>
                                    <p:animEffect transition="in" filter="dissolve">
                                      <p:cBhvr>
                                        <p:cTn id="7" dur="500"/>
                                        <p:tgtEl>
                                          <p:spTgt spid="112640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26403">
                                            <p:txEl>
                                              <p:pRg st="1" end="1"/>
                                            </p:txEl>
                                          </p:spTgt>
                                        </p:tgtEl>
                                        <p:attrNameLst>
                                          <p:attrName>style.visibility</p:attrName>
                                        </p:attrNameLst>
                                      </p:cBhvr>
                                      <p:to>
                                        <p:strVal val="visible"/>
                                      </p:to>
                                    </p:set>
                                    <p:animEffect transition="in" filter="dissolve">
                                      <p:cBhvr>
                                        <p:cTn id="10" dur="500"/>
                                        <p:tgtEl>
                                          <p:spTgt spid="112640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26403">
                                            <p:txEl>
                                              <p:pRg st="2" end="2"/>
                                            </p:txEl>
                                          </p:spTgt>
                                        </p:tgtEl>
                                        <p:attrNameLst>
                                          <p:attrName>style.visibility</p:attrName>
                                        </p:attrNameLst>
                                      </p:cBhvr>
                                      <p:to>
                                        <p:strVal val="visible"/>
                                      </p:to>
                                    </p:set>
                                    <p:animEffect transition="in" filter="dissolve">
                                      <p:cBhvr>
                                        <p:cTn id="15" dur="500"/>
                                        <p:tgtEl>
                                          <p:spTgt spid="112640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26403">
                                            <p:txEl>
                                              <p:pRg st="3" end="3"/>
                                            </p:txEl>
                                          </p:spTgt>
                                        </p:tgtEl>
                                        <p:attrNameLst>
                                          <p:attrName>style.visibility</p:attrName>
                                        </p:attrNameLst>
                                      </p:cBhvr>
                                      <p:to>
                                        <p:strVal val="visible"/>
                                      </p:to>
                                    </p:set>
                                    <p:animEffect transition="in" filter="dissolve">
                                      <p:cBhvr>
                                        <p:cTn id="20" dur="500"/>
                                        <p:tgtEl>
                                          <p:spTgt spid="112640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26403">
                                            <p:txEl>
                                              <p:pRg st="4" end="4"/>
                                            </p:txEl>
                                          </p:spTgt>
                                        </p:tgtEl>
                                        <p:attrNameLst>
                                          <p:attrName>style.visibility</p:attrName>
                                        </p:attrNameLst>
                                      </p:cBhvr>
                                      <p:to>
                                        <p:strVal val="visible"/>
                                      </p:to>
                                    </p:set>
                                    <p:animEffect transition="in" filter="dissolve">
                                      <p:cBhvr>
                                        <p:cTn id="25" dur="500"/>
                                        <p:tgtEl>
                                          <p:spTgt spid="112640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26403">
                                            <p:txEl>
                                              <p:pRg st="5" end="5"/>
                                            </p:txEl>
                                          </p:spTgt>
                                        </p:tgtEl>
                                        <p:attrNameLst>
                                          <p:attrName>style.visibility</p:attrName>
                                        </p:attrNameLst>
                                      </p:cBhvr>
                                      <p:to>
                                        <p:strVal val="visible"/>
                                      </p:to>
                                    </p:set>
                                    <p:animEffect transition="in" filter="dissolve">
                                      <p:cBhvr>
                                        <p:cTn id="30" dur="500"/>
                                        <p:tgtEl>
                                          <p:spTgt spid="11264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03" grpId="0" build="p" autoUpdateAnimBg="0"/>
    </p:bldLst>
  </p:timing>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Office\Templates\1033\Generic.pot</Template>
  <TotalTime>51022</TotalTime>
  <Words>2272</Words>
  <Application>Microsoft Office PowerPoint</Application>
  <PresentationFormat>On-screen Show (4:3)</PresentationFormat>
  <Paragraphs>338</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Generic</vt:lpstr>
      <vt:lpstr>   Psychology 111</vt:lpstr>
      <vt:lpstr>Agenda</vt:lpstr>
      <vt:lpstr>Agenda</vt:lpstr>
      <vt:lpstr>Rorschach Administration, Scoring and Interpretation </vt:lpstr>
      <vt:lpstr>Scoring: Decoding protocol into “Sequence of Scores” </vt:lpstr>
      <vt:lpstr>So far...</vt:lpstr>
      <vt:lpstr>Content Codes</vt:lpstr>
      <vt:lpstr>Popular responses (see Table 9.6)</vt:lpstr>
      <vt:lpstr>“Organizational Activity”</vt:lpstr>
      <vt:lpstr>Scoring of Z values</vt:lpstr>
      <vt:lpstr>Obtaining Zf and Zsum from “Sequence of Scores” </vt:lpstr>
      <vt:lpstr>Obtainining “weighted” Zsum scores</vt:lpstr>
      <vt:lpstr>“Structural summary” </vt:lpstr>
      <vt:lpstr>“Structural Summary”</vt:lpstr>
      <vt:lpstr>Explanations of Lambda (Nurse, 2007) </vt:lpstr>
      <vt:lpstr>Explanations of EB</vt:lpstr>
      <vt:lpstr>Computing Lambda from Score Sequence</vt:lpstr>
      <vt:lpstr>Computing EB from Score Sequence</vt:lpstr>
      <vt:lpstr>“Structural summary” </vt:lpstr>
      <vt:lpstr>Illustrative Interpretive Questions (from Exner, 1999)</vt:lpstr>
      <vt:lpstr>Illustrative interpretations</vt:lpstr>
      <vt:lpstr>Illustrative actuarial data (Exner, 1999)</vt:lpstr>
      <vt:lpstr>Sample “Constellations”: HVI, OBS</vt:lpstr>
      <vt:lpstr>Sample “Constellations”: Depression</vt:lpstr>
      <vt:lpstr>Sample “Constellation”: Suicide potential</vt:lpstr>
      <vt:lpstr>Illustrative use of Rorschach: Mike Tyson</vt:lpstr>
      <vt:lpstr>Slide 27</vt:lpstr>
      <vt:lpstr>Questions about Exner’s CS system (see, eg, Lilienfeld et al. 2001)</vt:lpstr>
      <vt:lpstr>Questions about Exner’s CS system</vt:lpstr>
      <vt:lpstr>Questions about Exner’s CS system</vt:lpstr>
      <vt:lpstr>Questions about Exner’s CS system</vt:lpstr>
      <vt:lpstr>Society for Personality Assessment (SPA)      rebuttal of Lillienfeld et al.’s critique (Weiner, 2005)</vt:lpstr>
      <vt:lpstr>Questions about Exner’s CS system</vt:lpstr>
      <vt:lpstr>Questions about Exner’s CS system</vt:lpstr>
      <vt:lpstr>Projective Exercise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Jack C. Wright</cp:lastModifiedBy>
  <cp:revision>3500</cp:revision>
  <cp:lastPrinted>1601-01-01T00:00:00Z</cp:lastPrinted>
  <dcterms:created xsi:type="dcterms:W3CDTF">1601-01-01T00:00:00Z</dcterms:created>
  <dcterms:modified xsi:type="dcterms:W3CDTF">2010-11-04T16:44:46Z</dcterms:modified>
</cp:coreProperties>
</file>